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4"/>
  </p:sldMasterIdLst>
  <p:notesMasterIdLst>
    <p:notesMasterId r:id="rId18"/>
  </p:notesMasterIdLst>
  <p:sldIdLst>
    <p:sldId id="256" r:id="rId5"/>
    <p:sldId id="271" r:id="rId6"/>
    <p:sldId id="302" r:id="rId7"/>
    <p:sldId id="275" r:id="rId8"/>
    <p:sldId id="301" r:id="rId9"/>
    <p:sldId id="277" r:id="rId10"/>
    <p:sldId id="303" r:id="rId11"/>
    <p:sldId id="285" r:id="rId12"/>
    <p:sldId id="307" r:id="rId13"/>
    <p:sldId id="293" r:id="rId14"/>
    <p:sldId id="305" r:id="rId15"/>
    <p:sldId id="295" r:id="rId16"/>
    <p:sldId id="30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60A3DA9-8054-0143-8098-926ADFF57F68}">
          <p14:sldIdLst>
            <p14:sldId id="256"/>
            <p14:sldId id="271"/>
            <p14:sldId id="302"/>
            <p14:sldId id="275"/>
            <p14:sldId id="301"/>
            <p14:sldId id="277"/>
            <p14:sldId id="303"/>
            <p14:sldId id="285"/>
            <p14:sldId id="307"/>
            <p14:sldId id="293"/>
            <p14:sldId id="305"/>
            <p14:sldId id="295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aya, Salem" initials="AS" lastIdx="30" clrIdx="0">
    <p:extLst>
      <p:ext uri="{19B8F6BF-5375-455C-9EA6-DF929625EA0E}">
        <p15:presenceInfo xmlns:p15="http://schemas.microsoft.com/office/powerpoint/2012/main" userId="S::salem.araya@thermofisher.com::0959d8d1-9866-4479-b2cf-29813740e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E8EDF7"/>
    <a:srgbClr val="CDD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11D647-11DE-4D9E-99B0-65DC49AD3EFD}" v="3" dt="2024-09-24T03:56:32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63" autoAdjust="0"/>
    <p:restoredTop sz="58333" autoAdjust="0"/>
  </p:normalViewPr>
  <p:slideViewPr>
    <p:cSldViewPr snapToGrid="0" showGuides="1">
      <p:cViewPr varScale="1">
        <p:scale>
          <a:sx n="128" d="100"/>
          <a:sy n="128" d="100"/>
        </p:scale>
        <p:origin x="150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McLaughlan" userId="9eb5c0f6-fec3-40bd-a9ed-5c4bc11715ef" providerId="ADAL" clId="{F311D647-11DE-4D9E-99B0-65DC49AD3EFD}"/>
    <pc:docChg chg="custSel addSld delSld modSld modSection">
      <pc:chgData name="Jason McLaughlan" userId="9eb5c0f6-fec3-40bd-a9ed-5c4bc11715ef" providerId="ADAL" clId="{F311D647-11DE-4D9E-99B0-65DC49AD3EFD}" dt="2024-10-03T00:58:29.344" v="23" actId="47"/>
      <pc:docMkLst>
        <pc:docMk/>
      </pc:docMkLst>
      <pc:sldChg chg="addSp delSp modSp mod">
        <pc:chgData name="Jason McLaughlan" userId="9eb5c0f6-fec3-40bd-a9ed-5c4bc11715ef" providerId="ADAL" clId="{F311D647-11DE-4D9E-99B0-65DC49AD3EFD}" dt="2024-10-03T00:57:33.413" v="20" actId="1076"/>
        <pc:sldMkLst>
          <pc:docMk/>
          <pc:sldMk cId="2418988199" sldId="256"/>
        </pc:sldMkLst>
        <pc:spChg chg="del mod">
          <ac:chgData name="Jason McLaughlan" userId="9eb5c0f6-fec3-40bd-a9ed-5c4bc11715ef" providerId="ADAL" clId="{F311D647-11DE-4D9E-99B0-65DC49AD3EFD}" dt="2024-10-03T00:57:09.933" v="15" actId="478"/>
          <ac:spMkLst>
            <pc:docMk/>
            <pc:sldMk cId="2418988199" sldId="256"/>
            <ac:spMk id="3" creationId="{00000000-0000-0000-0000-000000000000}"/>
          </ac:spMkLst>
        </pc:spChg>
        <pc:spChg chg="del mod">
          <ac:chgData name="Jason McLaughlan" userId="9eb5c0f6-fec3-40bd-a9ed-5c4bc11715ef" providerId="ADAL" clId="{F311D647-11DE-4D9E-99B0-65DC49AD3EFD}" dt="2024-10-03T00:57:05.864" v="14"/>
          <ac:spMkLst>
            <pc:docMk/>
            <pc:sldMk cId="2418988199" sldId="256"/>
            <ac:spMk id="4" creationId="{00000000-0000-0000-0000-000000000000}"/>
          </ac:spMkLst>
        </pc:spChg>
        <pc:spChg chg="add mod">
          <ac:chgData name="Jason McLaughlan" userId="9eb5c0f6-fec3-40bd-a9ed-5c4bc11715ef" providerId="ADAL" clId="{F311D647-11DE-4D9E-99B0-65DC49AD3EFD}" dt="2024-10-03T00:57:33.413" v="20" actId="1076"/>
          <ac:spMkLst>
            <pc:docMk/>
            <pc:sldMk cId="2418988199" sldId="256"/>
            <ac:spMk id="6" creationId="{240B2693-8983-190C-31D2-E3E4510B937B}"/>
          </ac:spMkLst>
        </pc:spChg>
      </pc:sldChg>
      <pc:sldChg chg="del">
        <pc:chgData name="Jason McLaughlan" userId="9eb5c0f6-fec3-40bd-a9ed-5c4bc11715ef" providerId="ADAL" clId="{F311D647-11DE-4D9E-99B0-65DC49AD3EFD}" dt="2024-10-03T00:57:36.363" v="21" actId="47"/>
        <pc:sldMkLst>
          <pc:docMk/>
          <pc:sldMk cId="2686367633" sldId="268"/>
        </pc:sldMkLst>
      </pc:sldChg>
      <pc:sldChg chg="del">
        <pc:chgData name="Jason McLaughlan" userId="9eb5c0f6-fec3-40bd-a9ed-5c4bc11715ef" providerId="ADAL" clId="{F311D647-11DE-4D9E-99B0-65DC49AD3EFD}" dt="2024-10-03T00:56:34.387" v="9" actId="47"/>
        <pc:sldMkLst>
          <pc:docMk/>
          <pc:sldMk cId="623375282" sldId="274"/>
        </pc:sldMkLst>
      </pc:sldChg>
      <pc:sldChg chg="del">
        <pc:chgData name="Jason McLaughlan" userId="9eb5c0f6-fec3-40bd-a9ed-5c4bc11715ef" providerId="ADAL" clId="{F311D647-11DE-4D9E-99B0-65DC49AD3EFD}" dt="2024-10-03T00:58:29.344" v="23" actId="47"/>
        <pc:sldMkLst>
          <pc:docMk/>
          <pc:sldMk cId="989419013" sldId="281"/>
        </pc:sldMkLst>
      </pc:sldChg>
      <pc:sldChg chg="del">
        <pc:chgData name="Jason McLaughlan" userId="9eb5c0f6-fec3-40bd-a9ed-5c4bc11715ef" providerId="ADAL" clId="{F311D647-11DE-4D9E-99B0-65DC49AD3EFD}" dt="2024-10-03T00:55:34.921" v="8" actId="47"/>
        <pc:sldMkLst>
          <pc:docMk/>
          <pc:sldMk cId="18542922" sldId="289"/>
        </pc:sldMkLst>
      </pc:sldChg>
      <pc:sldChg chg="del">
        <pc:chgData name="Jason McLaughlan" userId="9eb5c0f6-fec3-40bd-a9ed-5c4bc11715ef" providerId="ADAL" clId="{F311D647-11DE-4D9E-99B0-65DC49AD3EFD}" dt="2024-10-03T00:56:36.695" v="10" actId="47"/>
        <pc:sldMkLst>
          <pc:docMk/>
          <pc:sldMk cId="1274117327" sldId="297"/>
        </pc:sldMkLst>
      </pc:sldChg>
      <pc:sldChg chg="del">
        <pc:chgData name="Jason McLaughlan" userId="9eb5c0f6-fec3-40bd-a9ed-5c4bc11715ef" providerId="ADAL" clId="{F311D647-11DE-4D9E-99B0-65DC49AD3EFD}" dt="2024-10-03T00:58:08.836" v="22" actId="47"/>
        <pc:sldMkLst>
          <pc:docMk/>
          <pc:sldMk cId="1142525668" sldId="304"/>
        </pc:sldMkLst>
      </pc:sldChg>
      <pc:sldChg chg="delSp modSp add mod">
        <pc:chgData name="Jason McLaughlan" userId="9eb5c0f6-fec3-40bd-a9ed-5c4bc11715ef" providerId="ADAL" clId="{F311D647-11DE-4D9E-99B0-65DC49AD3EFD}" dt="2024-09-24T03:54:05.974" v="7" actId="20577"/>
        <pc:sldMkLst>
          <pc:docMk/>
          <pc:sldMk cId="3010298197" sldId="307"/>
        </pc:sldMkLst>
        <pc:spChg chg="del mod">
          <ac:chgData name="Jason McLaughlan" userId="9eb5c0f6-fec3-40bd-a9ed-5c4bc11715ef" providerId="ADAL" clId="{F311D647-11DE-4D9E-99B0-65DC49AD3EFD}" dt="2024-09-24T03:52:41.641" v="2" actId="478"/>
          <ac:spMkLst>
            <pc:docMk/>
            <pc:sldMk cId="3010298197" sldId="307"/>
            <ac:spMk id="4" creationId="{0A0C07D9-5AE3-8043-8E4F-0F7D338F19D7}"/>
          </ac:spMkLst>
        </pc:spChg>
        <pc:spChg chg="mod">
          <ac:chgData name="Jason McLaughlan" userId="9eb5c0f6-fec3-40bd-a9ed-5c4bc11715ef" providerId="ADAL" clId="{F311D647-11DE-4D9E-99B0-65DC49AD3EFD}" dt="2024-09-24T03:53:52.372" v="4" actId="33524"/>
          <ac:spMkLst>
            <pc:docMk/>
            <pc:sldMk cId="3010298197" sldId="307"/>
            <ac:spMk id="15" creationId="{6C63746A-E81E-BC49-8A1F-B3A96F3871E3}"/>
          </ac:spMkLst>
        </pc:spChg>
        <pc:spChg chg="mod">
          <ac:chgData name="Jason McLaughlan" userId="9eb5c0f6-fec3-40bd-a9ed-5c4bc11715ef" providerId="ADAL" clId="{F311D647-11DE-4D9E-99B0-65DC49AD3EFD}" dt="2024-09-24T03:54:05.974" v="7" actId="20577"/>
          <ac:spMkLst>
            <pc:docMk/>
            <pc:sldMk cId="3010298197" sldId="307"/>
            <ac:spMk id="37" creationId="{02452D13-FE3A-274F-88A8-F2BACC25D4D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1588C-352D-42A1-A906-5EEAFC4D283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907E6-12FA-4999-B01D-739F46B6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8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bg1"/>
              </a:buClr>
            </a:pPr>
            <a:r>
              <a:rPr lang="en-US" sz="1200" b="1" dirty="0">
                <a:solidFill>
                  <a:schemeClr val="bg1"/>
                </a:solidFill>
                <a:latin typeface="Arial" pitchFamily="124" charset="0"/>
              </a:rPr>
              <a:t>This is the default title slide for </a:t>
            </a:r>
            <a:r>
              <a:rPr lang="en-US" sz="1200" b="1" dirty="0" err="1">
                <a:solidFill>
                  <a:schemeClr val="bg1"/>
                </a:solidFill>
                <a:latin typeface="Arial" pitchFamily="124" charset="0"/>
              </a:rPr>
              <a:t>Thermo</a:t>
            </a:r>
            <a:r>
              <a:rPr lang="en-US" sz="1200" b="1" dirty="0">
                <a:solidFill>
                  <a:schemeClr val="bg1"/>
                </a:solidFill>
                <a:latin typeface="Arial" pitchFamily="124" charset="0"/>
              </a:rPr>
              <a:t> Fisher Scientific </a:t>
            </a: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  <a:latin typeface="Arial" pitchFamily="12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07E6-12FA-4999-B01D-739F46B6DD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3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1450" eaLnBrk="1" hangingPunct="1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defRPr/>
            </a:pPr>
            <a:r>
              <a:rPr lang="en-US" sz="18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To create a new presentation</a:t>
            </a:r>
          </a:p>
          <a:p>
            <a:pPr marL="171450" indent="-171450" defTabSz="171450" eaLnBrk="1" hangingPunct="1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Double-click or Open from PowerPoint &gt; [xxxtemplate].potx file.</a:t>
            </a:r>
            <a:endParaRPr lang="en-US" sz="1400" b="1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marL="171450" indent="-17145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Start building in this template and save as a new presentation.</a:t>
            </a:r>
            <a:endParaRPr lang="en-US" sz="1200" b="1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lvl="1" indent="-22860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5"/>
              </a:buClr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Avoid copy &amp; paste or drag &amp; drop of slides from other presentations in different templates.</a:t>
            </a:r>
            <a:b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</a:b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This often can cause master template conflicts and increased file sizes. </a:t>
            </a: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Instead…</a:t>
            </a:r>
          </a:p>
          <a:p>
            <a:pPr lvl="1" indent="-22860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5"/>
              </a:buClr>
              <a:buFont typeface="Arial" pitchFamily="34" charset="0"/>
              <a:buChar char="•"/>
              <a:defRPr/>
            </a:pP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To  leverage content from other presentations,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(1) select</a:t>
            </a: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just the content on a slide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that you need</a:t>
            </a:r>
            <a:b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</a:b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(2) copy &amp; paste into a [blank] slide in this template (3) Control pasted content appearance via the paste options button that appears immediately after a paste action and which provides the option to choose either “use destination formatting” or “maintain source formatting” of pasted content.</a:t>
            </a:r>
            <a:endParaRPr lang="en-US" sz="1400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defTabSz="171450" eaLnBrk="1" hangingPunct="1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defRPr/>
            </a:pPr>
            <a:r>
              <a:rPr lang="en-US" sz="18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Applying New Template Theme to an Existing Presentation : </a:t>
            </a:r>
          </a:p>
          <a:p>
            <a:pPr marL="166688" indent="-166688" defTabSz="171450" eaLnBrk="1" hangingPunct="1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From the Design Tab in the ribbon, click on the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“more”</a:t>
            </a: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drop down arrow at the right of the theme ribbon</a:t>
            </a:r>
          </a:p>
          <a:p>
            <a:pPr marL="166688" indent="-166688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Select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“Browse for Themes…”</a:t>
            </a:r>
          </a:p>
          <a:p>
            <a:pPr marL="166688" indent="-166688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Navigate to and select [xxxtemplate].potx file and click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Apply</a:t>
            </a:r>
          </a:p>
          <a:p>
            <a:pPr marL="339725" lvl="1" indent="-165100" defTabSz="171450" eaLnBrk="1" hangingPunct="1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This will apply new Template Theme colors, fonts and layouts but will not include any of the content on the slide examples from the full template itself.</a:t>
            </a:r>
          </a:p>
          <a:p>
            <a:pPr marL="339725" marR="0" lvl="1" indent="-165100" algn="l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Reposition content and reapply or change layouts as needed.</a:t>
            </a:r>
          </a:p>
          <a:p>
            <a:pPr marL="339725" lvl="1" indent="-165100" defTabSz="171450" eaLnBrk="1" hangingPunct="1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Additional resources available on </a:t>
            </a:r>
            <a:r>
              <a:rPr lang="en-US" sz="1200" kern="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iConnect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&gt; Functions &gt; Marketing &gt; Resource Library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07E6-12FA-4999-B01D-739F46B6DD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84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1450" eaLnBrk="1" hangingPunct="1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defRPr/>
            </a:pPr>
            <a:r>
              <a:rPr lang="en-US" sz="18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To create a new presentation</a:t>
            </a:r>
          </a:p>
          <a:p>
            <a:pPr marL="171450" indent="-171450" defTabSz="171450" eaLnBrk="1" hangingPunct="1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Double-click or Open from PowerPoint &gt; [xxxtemplate].potx file.</a:t>
            </a:r>
            <a:endParaRPr lang="en-US" sz="1400" b="1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marL="171450" indent="-17145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Start building in this template and save as a new presentation.</a:t>
            </a:r>
            <a:endParaRPr lang="en-US" sz="1200" b="1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lvl="1" indent="-22860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5"/>
              </a:buClr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Avoid copy &amp; paste or drag &amp; drop of slides from other presentations in different templates.</a:t>
            </a:r>
            <a:b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</a:b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This often can cause master template conflicts and increased file sizes. </a:t>
            </a: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Instead…</a:t>
            </a:r>
          </a:p>
          <a:p>
            <a:pPr lvl="1" indent="-22860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5"/>
              </a:buClr>
              <a:buFont typeface="Arial" pitchFamily="34" charset="0"/>
              <a:buChar char="•"/>
              <a:defRPr/>
            </a:pP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To  leverage content from other presentations,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(1) select</a:t>
            </a: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just the content on a slide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that you need</a:t>
            </a:r>
            <a:b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</a:b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(2) copy &amp; paste into a [blank] slide in this template (3) Control pasted content appearance via the paste options button that appears immediately after a paste action and which provides the option to choose either “use destination formatting” or “maintain source formatting” of pasted content.</a:t>
            </a:r>
            <a:endParaRPr lang="en-US" sz="1400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defTabSz="171450" eaLnBrk="1" hangingPunct="1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defRPr/>
            </a:pPr>
            <a:r>
              <a:rPr lang="en-US" sz="18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Applying New Template Theme to an Existing Presentation : </a:t>
            </a:r>
          </a:p>
          <a:p>
            <a:pPr marL="166688" indent="-166688" defTabSz="171450" eaLnBrk="1" hangingPunct="1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From the Design Tab in the ribbon, click on the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“more”</a:t>
            </a: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drop down arrow at the right of the theme ribbon</a:t>
            </a:r>
          </a:p>
          <a:p>
            <a:pPr marL="166688" indent="-166688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Select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“Browse for Themes…”</a:t>
            </a:r>
          </a:p>
          <a:p>
            <a:pPr marL="166688" indent="-166688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Navigate to and select [xxxtemplate].potx file and click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Apply</a:t>
            </a:r>
          </a:p>
          <a:p>
            <a:pPr marL="339725" lvl="1" indent="-165100" defTabSz="171450" eaLnBrk="1" hangingPunct="1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This will apply new Template Theme colors, fonts and layouts but will not include any of the content on the slide examples from the full template itself.</a:t>
            </a:r>
          </a:p>
          <a:p>
            <a:pPr marL="339725" marR="0" lvl="1" indent="-165100" algn="l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Reposition content and reapply or change layouts as needed.</a:t>
            </a:r>
          </a:p>
          <a:p>
            <a:pPr marL="339725" lvl="1" indent="-165100" defTabSz="171450" eaLnBrk="1" hangingPunct="1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Additional resources available on </a:t>
            </a:r>
            <a:r>
              <a:rPr lang="en-US" sz="1200" kern="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iConnect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&gt; Functions &gt; Marketing &gt; Resource Library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07E6-12FA-4999-B01D-739F46B6DD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0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1450" eaLnBrk="1" hangingPunct="1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defRPr/>
            </a:pPr>
            <a:r>
              <a:rPr lang="en-US" sz="18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To create a new presentation</a:t>
            </a:r>
          </a:p>
          <a:p>
            <a:pPr marL="171450" indent="-171450" defTabSz="171450" eaLnBrk="1" hangingPunct="1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Double-click or Open from PowerPoint &gt; [xxxtemplate].potx file.</a:t>
            </a:r>
            <a:endParaRPr lang="en-US" sz="1400" b="1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marL="171450" indent="-17145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Start building in this template and save as a new presentation.</a:t>
            </a:r>
            <a:endParaRPr lang="en-US" sz="1200" b="1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lvl="1" indent="-22860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5"/>
              </a:buClr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Avoid copy &amp; paste or drag &amp; drop of slides from other presentations in different templates.</a:t>
            </a:r>
            <a:b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</a:b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This often can cause master template conflicts and increased file sizes. </a:t>
            </a: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Instead…</a:t>
            </a:r>
          </a:p>
          <a:p>
            <a:pPr lvl="1" indent="-22860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5"/>
              </a:buClr>
              <a:buFont typeface="Arial" pitchFamily="34" charset="0"/>
              <a:buChar char="•"/>
              <a:defRPr/>
            </a:pP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To  leverage content from other presentations,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(1) select</a:t>
            </a: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just the content on a slide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that you need</a:t>
            </a:r>
            <a:b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</a:b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(2) copy &amp; paste into a [blank] slide in this template (3) Control pasted content appearance via the paste options button that appears immediately after a paste action and which provides the option to choose either “use destination formatting” or “maintain source formatting” of pasted content.</a:t>
            </a:r>
            <a:endParaRPr lang="en-US" sz="1400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defTabSz="171450" eaLnBrk="1" hangingPunct="1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defRPr/>
            </a:pPr>
            <a:r>
              <a:rPr lang="en-US" sz="18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Applying New Template Theme to an Existing Presentation : </a:t>
            </a:r>
          </a:p>
          <a:p>
            <a:pPr marL="166688" indent="-166688" defTabSz="171450" eaLnBrk="1" hangingPunct="1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From the Design Tab in the ribbon, click on the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“more”</a:t>
            </a: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drop down arrow at the right of the theme ribbon</a:t>
            </a:r>
          </a:p>
          <a:p>
            <a:pPr marL="166688" indent="-166688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Select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“Browse for Themes…”</a:t>
            </a:r>
          </a:p>
          <a:p>
            <a:pPr marL="166688" indent="-166688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Navigate to and select [xxxtemplate].potx file and click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Apply</a:t>
            </a:r>
          </a:p>
          <a:p>
            <a:pPr marL="339725" lvl="1" indent="-165100" defTabSz="171450" eaLnBrk="1" hangingPunct="1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This will apply new Template Theme colors, fonts and layouts but will not include any of the content on the slide examples from the full template itself.</a:t>
            </a:r>
          </a:p>
          <a:p>
            <a:pPr marL="339725" marR="0" lvl="1" indent="-165100" algn="l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Reposition content and reapply or change layouts as needed.</a:t>
            </a:r>
          </a:p>
          <a:p>
            <a:pPr marL="339725" lvl="1" indent="-165100" defTabSz="171450" eaLnBrk="1" hangingPunct="1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Additional resources available on </a:t>
            </a:r>
            <a:r>
              <a:rPr lang="en-US" sz="1200" kern="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iConnect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&gt; Functions &gt; Marketing &gt; Resource Library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07E6-12FA-4999-B01D-739F46B6DD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50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1450" eaLnBrk="1" hangingPunct="1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defRPr/>
            </a:pPr>
            <a:r>
              <a:rPr lang="en-US" sz="18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To create a new presentation</a:t>
            </a:r>
          </a:p>
          <a:p>
            <a:pPr marL="171450" indent="-171450" defTabSz="171450" eaLnBrk="1" hangingPunct="1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Double-click or Open from PowerPoint &gt; [xxxtemplate].potx file.</a:t>
            </a:r>
            <a:endParaRPr lang="en-US" sz="1400" b="1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marL="171450" indent="-17145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Start building in this template and save as a new presentation.</a:t>
            </a:r>
            <a:endParaRPr lang="en-US" sz="1200" b="1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lvl="1" indent="-22860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5"/>
              </a:buClr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Avoid copy &amp; paste or drag &amp; drop of slides from other presentations in different templates.</a:t>
            </a:r>
            <a:b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</a:b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This often can cause master template conflicts and increased file sizes. </a:t>
            </a: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Instead…</a:t>
            </a:r>
          </a:p>
          <a:p>
            <a:pPr lvl="1" indent="-22860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5"/>
              </a:buClr>
              <a:buFont typeface="Arial" pitchFamily="34" charset="0"/>
              <a:buChar char="•"/>
              <a:defRPr/>
            </a:pP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To  leverage content from other presentations,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(1) select</a:t>
            </a: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just the content on a slide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that you need</a:t>
            </a:r>
            <a:b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</a:b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(2) copy &amp; paste into a [blank] slide in this template (3) Control pasted content appearance via the paste options button that appears immediately after a paste action and which provides the option to choose either “use destination formatting” or “maintain source formatting” of pasted content.</a:t>
            </a:r>
            <a:endParaRPr lang="en-US" sz="1400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defTabSz="171450" eaLnBrk="1" hangingPunct="1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defRPr/>
            </a:pPr>
            <a:r>
              <a:rPr lang="en-US" sz="18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Applying New Template Theme to an Existing Presentation : </a:t>
            </a:r>
          </a:p>
          <a:p>
            <a:pPr marL="166688" indent="-166688" defTabSz="171450" eaLnBrk="1" hangingPunct="1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From the Design Tab in the ribbon, click on the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“more”</a:t>
            </a: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drop down arrow at the right of the theme ribbon</a:t>
            </a:r>
          </a:p>
          <a:p>
            <a:pPr marL="166688" indent="-166688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Select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“Browse for Themes…”</a:t>
            </a:r>
          </a:p>
          <a:p>
            <a:pPr marL="166688" indent="-166688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Navigate to and select [xxxtemplate].potx file and click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Apply</a:t>
            </a:r>
          </a:p>
          <a:p>
            <a:pPr marL="339725" lvl="1" indent="-165100" defTabSz="171450" eaLnBrk="1" hangingPunct="1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This will apply new Template Theme colors, fonts and layouts but will not include any of the content on the slide examples from the full template itself.</a:t>
            </a:r>
          </a:p>
          <a:p>
            <a:pPr marL="339725" marR="0" lvl="1" indent="-165100" algn="l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Reposition content and reapply or change layouts as needed.</a:t>
            </a:r>
          </a:p>
          <a:p>
            <a:pPr marL="339725" lvl="1" indent="-165100" defTabSz="171450" eaLnBrk="1" hangingPunct="1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Additional resources available on </a:t>
            </a:r>
            <a:r>
              <a:rPr lang="en-US" sz="1200" kern="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iConnect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&gt; Functions &gt; Marketing &gt; Resource Library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07E6-12FA-4999-B01D-739F46B6DD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52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1450" eaLnBrk="1" hangingPunct="1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defRPr/>
            </a:pPr>
            <a:r>
              <a:rPr lang="en-US" sz="18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To create a new presentation</a:t>
            </a:r>
          </a:p>
          <a:p>
            <a:pPr marL="171450" indent="-171450" defTabSz="171450" eaLnBrk="1" hangingPunct="1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Double-click or Open from PowerPoint &gt; [xxxtemplate].potx file.</a:t>
            </a:r>
            <a:endParaRPr lang="en-US" sz="1400" b="1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marL="171450" indent="-17145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Start building in this template and save as a new presentation.</a:t>
            </a:r>
            <a:endParaRPr lang="en-US" sz="1200" b="1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lvl="1" indent="-22860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5"/>
              </a:buClr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Avoid copy &amp; paste or drag &amp; drop of slides from other presentations in different templates.</a:t>
            </a:r>
            <a:b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</a:b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This often can cause master template conflicts and increased file sizes. </a:t>
            </a: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Instead…</a:t>
            </a:r>
          </a:p>
          <a:p>
            <a:pPr lvl="1" indent="-22860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5"/>
              </a:buClr>
              <a:buFont typeface="Arial" pitchFamily="34" charset="0"/>
              <a:buChar char="•"/>
              <a:defRPr/>
            </a:pP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To  leverage content from other presentations,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(1) select</a:t>
            </a: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just the content on a slide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that you need</a:t>
            </a:r>
            <a:b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</a:b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(2) copy &amp; paste into a [blank] slide in this template (3) Control pasted content appearance via the paste options button that appears immediately after a paste action and which provides the option to choose either “use destination formatting” or “maintain source formatting” of pasted content.</a:t>
            </a:r>
            <a:endParaRPr lang="en-US" sz="1400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defTabSz="171450" eaLnBrk="1" hangingPunct="1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defRPr/>
            </a:pPr>
            <a:r>
              <a:rPr lang="en-US" sz="18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Applying New Template Theme to an Existing Presentation : </a:t>
            </a:r>
          </a:p>
          <a:p>
            <a:pPr marL="166688" indent="-166688" defTabSz="171450" eaLnBrk="1" hangingPunct="1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From the Design Tab in the ribbon, click on the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“more”</a:t>
            </a: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drop down arrow at the right of the theme ribbon</a:t>
            </a:r>
          </a:p>
          <a:p>
            <a:pPr marL="166688" indent="-166688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Select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“Browse for Themes…”</a:t>
            </a:r>
          </a:p>
          <a:p>
            <a:pPr marL="166688" indent="-166688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Navigate to and select [xxxtemplate].potx file and click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Apply</a:t>
            </a:r>
          </a:p>
          <a:p>
            <a:pPr marL="339725" lvl="1" indent="-165100" defTabSz="171450" eaLnBrk="1" hangingPunct="1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This will apply new Template Theme colors, fonts and layouts but will not include any of the content on the slide examples from the full template itself.</a:t>
            </a:r>
          </a:p>
          <a:p>
            <a:pPr marL="339725" marR="0" lvl="1" indent="-165100" algn="l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Reposition content and reapply or change layouts as needed.</a:t>
            </a:r>
          </a:p>
          <a:p>
            <a:pPr marL="339725" lvl="1" indent="-165100" defTabSz="171450" eaLnBrk="1" hangingPunct="1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Additional resources available on </a:t>
            </a:r>
            <a:r>
              <a:rPr lang="en-US" sz="1200" kern="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iConnect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&gt; Functions &gt; Marketing &gt; Resource Library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07E6-12FA-4999-B01D-739F46B6DD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83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1450" eaLnBrk="1" hangingPunct="1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defRPr/>
            </a:pPr>
            <a:r>
              <a:rPr lang="en-US" sz="18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To create a new presentation</a:t>
            </a:r>
          </a:p>
          <a:p>
            <a:pPr marL="171450" indent="-171450" defTabSz="171450" eaLnBrk="1" hangingPunct="1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Double-click or Open from PowerPoint &gt; [xxxtemplate].potx file.</a:t>
            </a:r>
            <a:endParaRPr lang="en-US" sz="1400" b="1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marL="171450" indent="-17145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Start building in this template and save as a new presentation.</a:t>
            </a:r>
            <a:endParaRPr lang="en-US" sz="1200" b="1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lvl="1" indent="-22860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5"/>
              </a:buClr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Avoid copy &amp; paste or drag &amp; drop of slides from other presentations in different templates.</a:t>
            </a:r>
            <a:b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</a:b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This often can cause master template conflicts and increased file sizes. </a:t>
            </a: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Instead…</a:t>
            </a:r>
          </a:p>
          <a:p>
            <a:pPr lvl="1" indent="-228600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5"/>
              </a:buClr>
              <a:buFont typeface="Arial" pitchFamily="34" charset="0"/>
              <a:buChar char="•"/>
              <a:defRPr/>
            </a:pP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To  leverage content from other presentations,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(1) select</a:t>
            </a: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just the content on a slide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that you need</a:t>
            </a:r>
            <a:b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</a:b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(2) copy &amp; paste into a [blank] slide in this template (3) Control pasted content appearance via the paste options button that appears immediately after a paste action and which provides the option to choose either “use destination formatting” or “maintain source formatting” of pasted content.</a:t>
            </a:r>
            <a:endParaRPr lang="en-US" sz="1400" kern="0" dirty="0">
              <a:solidFill>
                <a:schemeClr val="accent5">
                  <a:lumMod val="75000"/>
                </a:schemeClr>
              </a:solidFill>
              <a:latin typeface="+mn-lt"/>
              <a:ea typeface="ＭＳ Ｐゴシック" pitchFamily="-60" charset="-128"/>
              <a:cs typeface="ＭＳ Ｐゴシック" pitchFamily="-60" charset="-128"/>
            </a:endParaRPr>
          </a:p>
          <a:p>
            <a:pPr defTabSz="171450" eaLnBrk="1" hangingPunct="1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defRPr/>
            </a:pPr>
            <a:r>
              <a:rPr lang="en-US" sz="18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Applying New Template Theme to an Existing Presentation : </a:t>
            </a:r>
          </a:p>
          <a:p>
            <a:pPr marL="166688" indent="-166688" defTabSz="171450" eaLnBrk="1" hangingPunct="1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From the Design Tab in the ribbon, click on the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“more”</a:t>
            </a: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drop down arrow at the right of the theme ribbon</a:t>
            </a:r>
          </a:p>
          <a:p>
            <a:pPr marL="166688" indent="-166688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Select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“Browse for Themes…”</a:t>
            </a:r>
          </a:p>
          <a:p>
            <a:pPr marL="166688" indent="-166688" defTabSz="171450" eaLnBrk="1" hangingPunct="1">
              <a:spcBef>
                <a:spcPts val="600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Navigate to and select [xxxtemplate].potx file and click </a:t>
            </a:r>
            <a:r>
              <a:rPr lang="en-US" sz="1400" b="1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Apply</a:t>
            </a:r>
          </a:p>
          <a:p>
            <a:pPr marL="339725" lvl="1" indent="-165100" defTabSz="171450" eaLnBrk="1" hangingPunct="1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This will apply new Template Theme colors, fonts and layouts but will not include any of the content on the slide examples from the full template itself.</a:t>
            </a:r>
          </a:p>
          <a:p>
            <a:pPr marL="339725" marR="0" lvl="1" indent="-165100" algn="l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Reposition content and reapply or change layouts as needed.</a:t>
            </a:r>
          </a:p>
          <a:p>
            <a:pPr marL="339725" lvl="1" indent="-165100" defTabSz="171450" eaLnBrk="1" hangingPunct="1"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Additional resources available on </a:t>
            </a:r>
            <a:r>
              <a:rPr lang="en-US" sz="1200" kern="0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iConnect</a:t>
            </a:r>
            <a:r>
              <a:rPr lang="en-US" sz="1200" kern="0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60" charset="-128"/>
                <a:cs typeface="ＭＳ Ｐゴシック" pitchFamily="-60" charset="-128"/>
              </a:rPr>
              <a:t> &gt; Functions &gt; Marketing &gt; Resource Library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907E6-12FA-4999-B01D-739F46B6DD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8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6D9A05-0075-D144-8CC0-CD6904EF3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14408" r="12576"/>
          <a:stretch/>
        </p:blipFill>
        <p:spPr>
          <a:xfrm>
            <a:off x="0" y="0"/>
            <a:ext cx="9144000" cy="62842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0" y="3418736"/>
            <a:ext cx="9144000" cy="3436044"/>
          </a:xfrm>
          <a:prstGeom prst="rect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800">
              <a:latin typeface="Arial" pitchFamily="124" charset="0"/>
            </a:endParaRPr>
          </a:p>
        </p:txBody>
      </p:sp>
      <p:pic>
        <p:nvPicPr>
          <p:cNvPr id="10" name="image12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2414" y="3650462"/>
            <a:ext cx="2392362" cy="5691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5368413"/>
            <a:ext cx="4023360" cy="932010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1600" b="0" baseline="0">
                <a:solidFill>
                  <a:schemeClr val="accent5"/>
                </a:solidFill>
              </a:defRPr>
            </a:lvl1pPr>
            <a:lvl2pPr marL="114300" indent="4763">
              <a:spcAft>
                <a:spcPts val="0"/>
              </a:spcAft>
              <a:buFontTx/>
              <a:buNone/>
              <a:defRPr sz="1400" i="1" baseline="0">
                <a:solidFill>
                  <a:schemeClr val="accent5"/>
                </a:solidFill>
              </a:defRPr>
            </a:lvl2pPr>
          </a:lstStyle>
          <a:p>
            <a:pPr lvl="0"/>
            <a:r>
              <a:rPr lang="en-US" dirty="0"/>
              <a:t>16pt Presenter Name</a:t>
            </a:r>
          </a:p>
          <a:p>
            <a:pPr lvl="1"/>
            <a:r>
              <a:rPr lang="en-US" dirty="0"/>
              <a:t>14pt Italic Presenter Title </a:t>
            </a:r>
          </a:p>
        </p:txBody>
      </p:sp>
      <p:sp>
        <p:nvSpPr>
          <p:cNvPr id="18" name="Title 16"/>
          <p:cNvSpPr>
            <a:spLocks noGrp="1"/>
          </p:cNvSpPr>
          <p:nvPr>
            <p:ph type="title" hasCustomPrompt="1"/>
          </p:nvPr>
        </p:nvSpPr>
        <p:spPr>
          <a:xfrm>
            <a:off x="252414" y="4850575"/>
            <a:ext cx="8661400" cy="443190"/>
          </a:xfrm>
          <a:noFill/>
        </p:spPr>
        <p:txBody>
          <a:bodyPr wrap="square" lIns="91440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28pt Arial Title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0" y="6297615"/>
            <a:ext cx="9144000" cy="567431"/>
            <a:chOff x="0" y="6289662"/>
            <a:chExt cx="9144000" cy="56743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6289662"/>
              <a:ext cx="9144000" cy="567431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latin typeface="Arial" pitchFamily="12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2000" y="6467489"/>
              <a:ext cx="4320089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  <a:latin typeface="Arial"/>
                </a:rPr>
                <a:t>The world leader in serving science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35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2888" y="1065215"/>
            <a:ext cx="8677275" cy="4833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buClr>
                <a:schemeClr val="accent5">
                  <a:lumMod val="75000"/>
                </a:schemeClr>
              </a:buClr>
              <a:defRPr/>
            </a:lvl3pPr>
          </a:lstStyle>
          <a:p>
            <a:pPr lvl="0"/>
            <a:r>
              <a:rPr lang="en-US" dirty="0"/>
              <a:t>First level: Arial 20pt</a:t>
            </a:r>
          </a:p>
          <a:p>
            <a:pPr lvl="1"/>
            <a:r>
              <a:rPr lang="en-US" dirty="0"/>
              <a:t>Second level: Arial 18pt</a:t>
            </a:r>
          </a:p>
          <a:p>
            <a:pPr lvl="2"/>
            <a:r>
              <a:rPr lang="en-US" dirty="0"/>
              <a:t>Third level: Arial 16pt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567497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720548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bod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4950" y="777923"/>
            <a:ext cx="8685213" cy="5127578"/>
          </a:xfrm>
          <a:prstGeom prst="roundRect">
            <a:avLst>
              <a:gd name="adj" fmla="val 2774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101600" dir="8400000" sx="98000" sy="98000" rotWithShape="0">
              <a:prstClr val="black">
                <a:alpha val="40000"/>
              </a:prstClr>
            </a:outerShdw>
          </a:effectLst>
        </p:spPr>
        <p:txBody>
          <a:bodyPr vert="horz" wrap="square" lIns="91430" tIns="91440" rIns="91430" bIns="45716" numCol="1" anchor="t" anchorCtr="0" compatLnSpc="1">
            <a:prstTxWarp prst="textNoShape">
              <a:avLst/>
            </a:prstTxWarp>
          </a:bodyPr>
          <a:lstStyle>
            <a:lvl1pPr marL="157428" indent="-15742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E3134"/>
              </a:buClr>
              <a:buSzPts val="2000"/>
              <a:buFont typeface=""/>
              <a:buChar char="•"/>
              <a:defRPr lang="en-US" sz="20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342900" indent="-17145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lang="en-US" sz="18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635000" indent="-1905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lvl="0"/>
            <a:r>
              <a:rPr lang="en-US" dirty="0"/>
              <a:t>First level: Arial 20pt</a:t>
            </a:r>
          </a:p>
          <a:p>
            <a:pPr lvl="1"/>
            <a:r>
              <a:rPr lang="en-US" dirty="0"/>
              <a:t>Second level: Arial 18pt</a:t>
            </a:r>
          </a:p>
          <a:p>
            <a:pPr lvl="2"/>
            <a:r>
              <a:rPr lang="en-US" dirty="0"/>
              <a:t>Third level: Arial 16pt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41164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5897" y="905775"/>
            <a:ext cx="4144963" cy="4825100"/>
          </a:xfrm>
        </p:spPr>
        <p:txBody>
          <a:bodyPr/>
          <a:lstStyle>
            <a:lvl1pPr marL="0" indent="-188913" algn="l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E3134"/>
              </a:buClr>
              <a:buSzPct val="100000"/>
              <a:buFont typeface=""/>
              <a:buChar char="•"/>
              <a:defRPr sz="2000" b="0" baseline="0">
                <a:solidFill>
                  <a:srgbClr val="000000"/>
                </a:solidFill>
                <a:latin typeface="Arial"/>
              </a:defRPr>
            </a:lvl1pPr>
            <a:lvl2pPr marL="403225" indent="-171450" algn="l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latin typeface="Arial"/>
              </a:defRPr>
            </a:lvl2pPr>
            <a:lvl3pPr marL="457200" indent="169863" algn="l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rgbClr val="000000"/>
                </a:solidFill>
                <a:latin typeface="Arial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level: Arial 18pt</a:t>
            </a:r>
          </a:p>
          <a:p>
            <a:pPr lvl="1"/>
            <a:r>
              <a:rPr lang="en-US" dirty="0"/>
              <a:t>Second level: Arial 16pt</a:t>
            </a:r>
          </a:p>
          <a:p>
            <a:pPr lvl="2"/>
            <a:r>
              <a:rPr lang="en-US" dirty="0"/>
              <a:t>Third level: Arial 14pt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763614" y="905775"/>
            <a:ext cx="4144963" cy="4825100"/>
          </a:xfrm>
        </p:spPr>
        <p:txBody>
          <a:bodyPr/>
          <a:lstStyle>
            <a:lvl1pPr marL="0" indent="-188913" algn="l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E3134"/>
              </a:buClr>
              <a:buSzPct val="100000"/>
              <a:buFont typeface=""/>
              <a:buChar char="•"/>
              <a:defRPr sz="2000" b="0" baseline="0">
                <a:solidFill>
                  <a:srgbClr val="000000"/>
                </a:solidFill>
                <a:latin typeface="Arial"/>
              </a:defRPr>
            </a:lvl1pPr>
            <a:lvl2pPr marL="403225" indent="-171450" algn="l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latin typeface="Arial"/>
              </a:defRPr>
            </a:lvl2pPr>
            <a:lvl3pPr marL="457200" indent="169863" algn="l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rgbClr val="000000"/>
                </a:solidFill>
                <a:latin typeface="Arial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level: Arial 18pt</a:t>
            </a:r>
          </a:p>
          <a:p>
            <a:pPr lvl="1"/>
            <a:r>
              <a:rPr lang="en-US" dirty="0"/>
              <a:t>Second level: Arial 16pt</a:t>
            </a:r>
          </a:p>
          <a:p>
            <a:pPr lvl="2"/>
            <a:r>
              <a:rPr lang="en-US" dirty="0"/>
              <a:t>Third level: Arial 14pt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0345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1" y="905777"/>
            <a:ext cx="4144962" cy="4999725"/>
          </a:xfrm>
          <a:prstGeom prst="roundRect">
            <a:avLst>
              <a:gd name="adj" fmla="val 3431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101600" dir="8400000" sx="98000" sy="98000" rotWithShape="0">
              <a:prstClr val="black">
                <a:alpha val="40000"/>
              </a:prstClr>
            </a:outerShdw>
          </a:effectLst>
        </p:spPr>
        <p:txBody>
          <a:bodyPr vert="horz" wrap="square" lIns="91430" tIns="91440" rIns="91430" bIns="45716" numCol="1" anchor="t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lang="en-US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>
              <a:spcAft>
                <a:spcPts val="1200"/>
              </a:spcAft>
              <a:defRPr lang="en-US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>
              <a:spcAft>
                <a:spcPts val="1200"/>
              </a:spcAft>
              <a:defRPr lang="en-US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marL="157428" lvl="0" indent="-157428">
              <a:lnSpc>
                <a:spcPct val="100000"/>
              </a:lnSpc>
              <a:buClr>
                <a:srgbClr val="EE3134"/>
              </a:buClr>
              <a:buSzPts val="2000"/>
              <a:buFont typeface=""/>
            </a:pPr>
            <a:r>
              <a:rPr lang="en-US" dirty="0"/>
              <a:t>First level: Arial 18pt</a:t>
            </a:r>
          </a:p>
          <a:p>
            <a:pPr lvl="1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Second level: Arial 16pt</a:t>
            </a:r>
          </a:p>
          <a:p>
            <a:pPr marL="635000" lvl="2" indent="-190500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Third level: Arial 14pt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4951" y="905777"/>
            <a:ext cx="4144963" cy="4999725"/>
          </a:xfrm>
          <a:prstGeom prst="roundRect">
            <a:avLst>
              <a:gd name="adj" fmla="val 3431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101600" dir="8400000" sx="98000" sy="98000" rotWithShape="0">
              <a:prstClr val="black">
                <a:alpha val="40000"/>
              </a:prstClr>
            </a:outerShdw>
          </a:effectLst>
        </p:spPr>
        <p:txBody>
          <a:bodyPr vert="horz" wrap="square" lIns="91430" tIns="91440" rIns="91430" bIns="45716" numCol="1" anchor="t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lang="en-US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>
              <a:spcAft>
                <a:spcPts val="1200"/>
              </a:spcAft>
              <a:defRPr lang="en-US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>
              <a:spcAft>
                <a:spcPts val="1200"/>
              </a:spcAft>
              <a:defRPr lang="en-US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marL="157428" lvl="0" indent="-157428">
              <a:lnSpc>
                <a:spcPct val="100000"/>
              </a:lnSpc>
              <a:buClr>
                <a:srgbClr val="EE3134"/>
              </a:buClr>
              <a:buSzPts val="2000"/>
              <a:buFont typeface=""/>
            </a:pPr>
            <a:r>
              <a:rPr lang="en-US" dirty="0"/>
              <a:t>First level: Arial 18pt</a:t>
            </a:r>
          </a:p>
          <a:p>
            <a:pPr lvl="1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Second level: Arial 16pt</a:t>
            </a:r>
          </a:p>
          <a:p>
            <a:pPr marL="635000" lvl="2" indent="-190500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Third level: Arial 14pt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96636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our boxes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49238" y="942975"/>
            <a:ext cx="4135436" cy="2182126"/>
          </a:xfrm>
          <a:prstGeom prst="roundRect">
            <a:avLst>
              <a:gd name="adj" fmla="val 5211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228600" dir="6600000" sx="95000" sy="95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57428" indent="-15742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Pct val="100000"/>
              <a:buFont typeface=""/>
              <a:buChar char="•"/>
              <a:defRPr lang="en-US" sz="1600" b="0" kern="120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308610" indent="-15430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  <a:defRPr lang="en-US" sz="1400" b="0" kern="120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508000" indent="-152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  <a:defRPr lang="en-US" sz="1200" b="0" kern="120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level: Arial 16pt</a:t>
            </a:r>
          </a:p>
          <a:p>
            <a:pPr lvl="1"/>
            <a:r>
              <a:rPr lang="en-US" dirty="0"/>
              <a:t>Second level: Arial 14pt</a:t>
            </a:r>
          </a:p>
          <a:p>
            <a:pPr lvl="2"/>
            <a:r>
              <a:rPr lang="en-US" dirty="0"/>
              <a:t>Third level: Arial 12pt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800601" y="942975"/>
            <a:ext cx="4135436" cy="2182126"/>
          </a:xfrm>
          <a:prstGeom prst="roundRect">
            <a:avLst>
              <a:gd name="adj" fmla="val 5211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228600" dir="6600000" sx="95000" sy="95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57428" indent="-15742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Pts val="2000"/>
              <a:buFont typeface=""/>
              <a:buChar char="•"/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308610" indent="-15430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4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508000" indent="-152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2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level: Arial 16pt</a:t>
            </a:r>
          </a:p>
          <a:p>
            <a:pPr marL="308610" lvl="1" indent="-154305" algn="l" defTabSz="3429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/>
              <a:t>Second level: Arial 14pt</a:t>
            </a:r>
          </a:p>
          <a:p>
            <a:pPr marL="508000" lvl="2" indent="-152400" algn="l" defTabSz="5715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/>
              <a:t>Third level: Arial 12pt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249239" y="3304275"/>
            <a:ext cx="4135435" cy="2182126"/>
          </a:xfrm>
          <a:prstGeom prst="roundRect">
            <a:avLst>
              <a:gd name="adj" fmla="val 5211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228600" dir="6600000" sx="95000" sy="95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57428" indent="-15742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Pts val="2000"/>
              <a:buFont typeface=""/>
              <a:buChar char="•"/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308610" indent="-15430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4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508000" indent="-152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2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level: Arial 16pt</a:t>
            </a:r>
          </a:p>
          <a:p>
            <a:pPr marL="308610" lvl="1" indent="-154305" algn="l" defTabSz="3429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/>
              <a:t>Second level: Arial 14pt</a:t>
            </a:r>
          </a:p>
          <a:p>
            <a:pPr marL="508000" lvl="2" indent="-152400" algn="l" defTabSz="5715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/>
              <a:t>Third level: Arial 12pt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half" idx="14" hasCustomPrompt="1"/>
          </p:nvPr>
        </p:nvSpPr>
        <p:spPr>
          <a:xfrm>
            <a:off x="4800601" y="3304275"/>
            <a:ext cx="4135436" cy="2182126"/>
          </a:xfrm>
          <a:prstGeom prst="roundRect">
            <a:avLst>
              <a:gd name="adj" fmla="val 5211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228600" dir="6600000" sx="95000" sy="95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57428" indent="-15742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Pts val="2000"/>
              <a:buFont typeface=""/>
              <a:buChar char="•"/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308610" indent="-15430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4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508000" indent="-152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2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level: Arial 16pt</a:t>
            </a:r>
          </a:p>
          <a:p>
            <a:pPr marL="308610" lvl="1" indent="-154305" algn="l" defTabSz="3429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/>
              <a:t>Second level: Arial 14pt</a:t>
            </a:r>
          </a:p>
          <a:p>
            <a:pPr marL="508000" lvl="2" indent="-152400" algn="l" defTabSz="5715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/>
              <a:t>Third level: Arial 12pt</a:t>
            </a:r>
          </a:p>
        </p:txBody>
      </p:sp>
    </p:spTree>
    <p:extLst>
      <p:ext uri="{BB962C8B-B14F-4D97-AF65-F5344CB8AC3E}">
        <p14:creationId xmlns:p14="http://schemas.microsoft.com/office/powerpoint/2010/main" val="65707833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with layou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ote on using Guides"/>
          <p:cNvSpPr txBox="1"/>
          <p:nvPr/>
        </p:nvSpPr>
        <p:spPr>
          <a:xfrm>
            <a:off x="4600575" y="1429403"/>
            <a:ext cx="3810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 the embedded guides in the template</a:t>
            </a:r>
            <a:r>
              <a:rPr lang="en-US" sz="1600" baseline="0" dirty="0"/>
              <a:t> to consistently position content throughout your presentation. </a:t>
            </a:r>
          </a:p>
          <a:p>
            <a:endParaRPr lang="en-US" sz="1600" baseline="0" dirty="0"/>
          </a:p>
          <a:p>
            <a:r>
              <a:rPr lang="en-US" sz="1600" baseline="0" dirty="0"/>
              <a:t>Toggle guides on/off as desired.</a:t>
            </a:r>
          </a:p>
          <a:p>
            <a:endParaRPr lang="en-US" sz="1600" baseline="0" dirty="0"/>
          </a:p>
          <a:p>
            <a:r>
              <a:rPr lang="en-US" sz="1600" baseline="0" dirty="0"/>
              <a:t>Note: PowerPoint v2007, 2010, 2011/2016 [Mac] and 365/2013 may not display guides in a reliably consistent manner between versions and are sometimes lost when copying content between presentations.</a:t>
            </a:r>
          </a:p>
          <a:p>
            <a:endParaRPr lang="en-US" sz="1600" baseline="0" dirty="0"/>
          </a:p>
          <a:p>
            <a:r>
              <a:rPr lang="en-US" sz="1600" baseline="0" dirty="0"/>
              <a:t>To mitigate these issues, </a:t>
            </a:r>
            <a:br>
              <a:rPr lang="en-US" sz="1600" baseline="0" dirty="0"/>
            </a:br>
            <a:r>
              <a:rPr lang="en-US" sz="1600" baseline="0" dirty="0"/>
              <a:t>the lines on this layout are provided </a:t>
            </a:r>
            <a:br>
              <a:rPr lang="en-US" sz="1600" baseline="0" dirty="0"/>
            </a:br>
            <a:r>
              <a:rPr lang="en-US" sz="1600" baseline="0" dirty="0"/>
              <a:t>in the event that you need to re-create or re-set the original template guides.</a:t>
            </a:r>
          </a:p>
        </p:txBody>
      </p:sp>
      <p:grpSp>
        <p:nvGrpSpPr>
          <p:cNvPr id="2" name="Group 41"/>
          <p:cNvGrpSpPr/>
          <p:nvPr/>
        </p:nvGrpSpPr>
        <p:grpSpPr>
          <a:xfrm>
            <a:off x="0" y="0"/>
            <a:ext cx="9144000" cy="6305550"/>
            <a:chOff x="0" y="0"/>
            <a:chExt cx="9144000" cy="6305550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242888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" name="Straight Connector 4"/>
            <p:cNvCxnSpPr/>
            <p:nvPr/>
          </p:nvCxnSpPr>
          <p:spPr bwMode="auto">
            <a:xfrm>
              <a:off x="8915400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0" y="525463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0" y="1066800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0" y="5715000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0" y="5895975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2638425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6486525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2305050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6858000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4572000" y="809625"/>
              <a:ext cx="0" cy="4905375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242888" y="3426948"/>
              <a:ext cx="8677275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242888" y="2514600"/>
              <a:ext cx="8677275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42888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8915400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0" y="525463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0" y="1066800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0" y="5715000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Guides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" y="1789356"/>
            <a:ext cx="2847975" cy="2381250"/>
          </a:xfrm>
          <a:prstGeom prst="roundRect">
            <a:avLst>
              <a:gd name="adj" fmla="val 34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1059655" y="1108846"/>
            <a:ext cx="277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Toggle Guide</a:t>
            </a:r>
            <a:r>
              <a:rPr lang="en-US" sz="1200" baseline="0" dirty="0"/>
              <a:t> visibility via </a:t>
            </a:r>
            <a:br>
              <a:rPr lang="en-US" sz="1200" baseline="0" dirty="0"/>
            </a:br>
            <a:r>
              <a:rPr lang="en-US" sz="1200" b="1" dirty="0"/>
              <a:t>View Tab :</a:t>
            </a:r>
            <a:r>
              <a:rPr lang="en-US" sz="1200" b="1" baseline="0" dirty="0"/>
              <a:t> Show &gt; Guides</a:t>
            </a:r>
          </a:p>
          <a:p>
            <a:r>
              <a:rPr lang="en-US" sz="1200" baseline="0" dirty="0"/>
              <a:t>[Click dropdown arrow for Settings]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336703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18151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with conten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33400"/>
            <a:ext cx="9144000" cy="1979613"/>
          </a:xfrm>
          <a:solidFill>
            <a:srgbClr val="7FBA00"/>
          </a:solidFill>
        </p:spPr>
        <p:txBody>
          <a:bodyPr lIns="274320" anchor="ctr" anchorCtr="0"/>
          <a:lstStyle>
            <a:lvl1pPr marL="0" indent="0">
              <a:spcBef>
                <a:spcPts val="600"/>
              </a:spcBef>
              <a:buClr>
                <a:schemeClr val="bg1"/>
              </a:buClr>
              <a:buFontTx/>
              <a:buNone/>
              <a:defRPr sz="1800" baseline="0">
                <a:solidFill>
                  <a:schemeClr val="bg1"/>
                </a:solidFill>
              </a:defRPr>
            </a:lvl1pPr>
            <a:lvl2pPr marL="171450" indent="0">
              <a:buFontTx/>
              <a:buNone/>
              <a:defRPr sz="1600"/>
            </a:lvl2pPr>
          </a:lstStyle>
          <a:p>
            <a:pPr marL="0" indent="0">
              <a:spcBef>
                <a:spcPts val="600"/>
              </a:spcBef>
              <a:buClr>
                <a:schemeClr val="bg1"/>
              </a:buClr>
              <a:buNone/>
            </a:pPr>
            <a:r>
              <a:rPr lang="en-US" sz="2400" kern="0" dirty="0">
                <a:solidFill>
                  <a:schemeClr val="bg1"/>
                </a:solidFill>
              </a:rPr>
              <a:t>Place sub-head or framing statement text in this box. </a:t>
            </a:r>
            <a:br>
              <a:rPr lang="en-US" sz="2400" kern="0" dirty="0">
                <a:solidFill>
                  <a:schemeClr val="bg1"/>
                </a:solidFill>
              </a:rPr>
            </a:br>
            <a:r>
              <a:rPr lang="en-US" sz="2400" kern="0" dirty="0">
                <a:solidFill>
                  <a:schemeClr val="bg1"/>
                </a:solidFill>
              </a:rPr>
              <a:t>Change box color and transparency as desired.</a:t>
            </a:r>
            <a:br>
              <a:rPr lang="en-US" sz="2400" kern="0" dirty="0">
                <a:solidFill>
                  <a:schemeClr val="bg1"/>
                </a:solidFill>
              </a:rPr>
            </a:br>
            <a:r>
              <a:rPr lang="en-US" sz="2400" kern="0" dirty="0">
                <a:solidFill>
                  <a:schemeClr val="bg1"/>
                </a:solidFill>
              </a:rPr>
              <a:t>Vertically reposition as desired.</a:t>
            </a:r>
          </a:p>
        </p:txBody>
      </p:sp>
    </p:spTree>
    <p:extLst>
      <p:ext uri="{BB962C8B-B14F-4D97-AF65-F5344CB8AC3E}">
        <p14:creationId xmlns:p14="http://schemas.microsoft.com/office/powerpoint/2010/main" val="22757808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0025" y="1065215"/>
            <a:ext cx="8677275" cy="4178808"/>
          </a:xfrm>
        </p:spPr>
        <p:txBody>
          <a:bodyPr/>
          <a:lstStyle>
            <a:lvl1pPr>
              <a:defRPr sz="2000"/>
            </a:lvl1pPr>
            <a:lvl2pPr>
              <a:defRPr sz="1800" baseline="0"/>
            </a:lvl2pPr>
            <a:lvl3pPr>
              <a:buClr>
                <a:schemeClr val="accent5">
                  <a:lumMod val="75000"/>
                </a:schemeClr>
              </a:buClr>
              <a:defRPr sz="1600"/>
            </a:lvl3pPr>
          </a:lstStyle>
          <a:p>
            <a:pPr lvl="0"/>
            <a:r>
              <a:rPr lang="en-US" dirty="0"/>
              <a:t>First level: Arial 20pt</a:t>
            </a:r>
          </a:p>
          <a:p>
            <a:pPr lvl="1"/>
            <a:r>
              <a:rPr lang="en-US" dirty="0"/>
              <a:t>Second level: Arial 18pt</a:t>
            </a:r>
          </a:p>
          <a:p>
            <a:pPr lvl="2"/>
            <a:r>
              <a:rPr lang="en-US" dirty="0"/>
              <a:t>Third level: Arial 16pt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46C06C-83B5-0E49-9E9E-40800B21E3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00025" y="5851368"/>
            <a:ext cx="8677275" cy="276999"/>
          </a:xfrm>
        </p:spPr>
        <p:txBody>
          <a:bodyPr tIns="182880" bIns="0" anchor="b" anchorCtr="0">
            <a:spAutoFit/>
          </a:bodyPr>
          <a:lstStyle>
            <a:lvl1pPr marL="171450" indent="-17145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600"/>
            </a:lvl1pPr>
            <a:lvl5pPr marL="1150144" indent="0">
              <a:buNone/>
              <a:defRPr sz="900"/>
            </a:lvl5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95ACA1E-4F47-CB4B-8E71-4A49AA9A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33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91767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B24069-DB78-3649-974D-F75238010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33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284460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od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D797A5-C300-F347-8A86-0848E11B951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00025" y="962247"/>
            <a:ext cx="8743950" cy="4943254"/>
          </a:xfrm>
          <a:prstGeom prst="rect">
            <a:avLst/>
          </a:prstGeom>
          <a:solidFill>
            <a:srgbClr val="F6F6F6"/>
          </a:solidFill>
          <a:ln w="15875" cap="flat" algn="ctr">
            <a:noFill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</a:bodyPr>
          <a:lstStyle>
            <a:lvl1pPr>
              <a:spcAft>
                <a:spcPts val="900"/>
              </a:spcAft>
              <a:defRPr lang="en-US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>
              <a:spcAft>
                <a:spcPts val="900"/>
              </a:spcAft>
              <a:defRPr lang="en-US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>
              <a:spcAft>
                <a:spcPts val="900"/>
              </a:spcAft>
              <a:defRPr lang="en-US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marL="118071" lvl="0" indent="-118071">
              <a:lnSpc>
                <a:spcPct val="100000"/>
              </a:lnSpc>
              <a:buClr>
                <a:srgbClr val="EE3134"/>
              </a:buClr>
              <a:buSzPts val="2000"/>
              <a:buFont typeface=""/>
            </a:pPr>
            <a:r>
              <a:rPr lang="en-US" dirty="0"/>
              <a:t>First level: Arial 20pt</a:t>
            </a:r>
          </a:p>
          <a:p>
            <a:pPr lvl="1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Second level: Arial 18pt</a:t>
            </a:r>
          </a:p>
          <a:p>
            <a:pPr marL="476250" lvl="2" indent="-142875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Third level: Arial 16pt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86CBE1-683D-D947-B562-1F3903B4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33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753413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00025" y="905775"/>
            <a:ext cx="4144963" cy="4825100"/>
          </a:xfrm>
        </p:spPr>
        <p:txBody>
          <a:bodyPr/>
          <a:lstStyle>
            <a:lvl1pPr marL="0" indent="-141288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EE3134"/>
              </a:buClr>
              <a:buSzPct val="100000"/>
              <a:buFont typeface=""/>
              <a:buChar char="•"/>
              <a:tabLst/>
              <a:defRPr sz="1800" b="0" baseline="0">
                <a:solidFill>
                  <a:srgbClr val="000000"/>
                </a:solidFill>
                <a:latin typeface="Arial"/>
              </a:defRPr>
            </a:lvl1pPr>
            <a:lvl2pPr marL="302419" indent="-128588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rgbClr val="000000"/>
                </a:solidFill>
                <a:latin typeface="Arial"/>
              </a:defRPr>
            </a:lvl2pPr>
            <a:lvl3pPr marL="342900" indent="127397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00000"/>
              <a:buFont typeface="Arial"/>
              <a:buChar char="•"/>
              <a:defRPr sz="1400">
                <a:solidFill>
                  <a:srgbClr val="000000"/>
                </a:solidFill>
                <a:latin typeface="Arial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First level: Arial 18pt</a:t>
            </a:r>
          </a:p>
          <a:p>
            <a:pPr lvl="1"/>
            <a:r>
              <a:rPr lang="en-US" dirty="0"/>
              <a:t>Second level: Arial 16pt</a:t>
            </a:r>
          </a:p>
          <a:p>
            <a:pPr lvl="2"/>
            <a:r>
              <a:rPr lang="en-US" dirty="0"/>
              <a:t>Third level: Arial 14pt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763614" y="905775"/>
            <a:ext cx="4144963" cy="4825100"/>
          </a:xfrm>
        </p:spPr>
        <p:txBody>
          <a:bodyPr/>
          <a:lstStyle>
            <a:lvl1pPr marL="0" indent="-141685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EE3134"/>
              </a:buClr>
              <a:buSzPct val="100000"/>
              <a:buFont typeface=""/>
              <a:buChar char="•"/>
              <a:defRPr sz="1800" b="0" baseline="0">
                <a:solidFill>
                  <a:srgbClr val="000000"/>
                </a:solidFill>
                <a:latin typeface="Arial"/>
              </a:defRPr>
            </a:lvl1pPr>
            <a:lvl2pPr marL="302419" indent="-128588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rgbClr val="000000"/>
                </a:solidFill>
                <a:latin typeface="Arial"/>
              </a:defRPr>
            </a:lvl2pPr>
            <a:lvl3pPr marL="342900" indent="127397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00000"/>
              <a:buFont typeface="Arial"/>
              <a:buChar char="•"/>
              <a:defRPr sz="1400">
                <a:solidFill>
                  <a:srgbClr val="000000"/>
                </a:solidFill>
                <a:latin typeface="Arial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First level: Arial 18pt</a:t>
            </a:r>
          </a:p>
          <a:p>
            <a:pPr lvl="1"/>
            <a:r>
              <a:rPr lang="en-US" dirty="0"/>
              <a:t>Second level: Arial 16pt</a:t>
            </a:r>
          </a:p>
          <a:p>
            <a:pPr lvl="2"/>
            <a:r>
              <a:rPr lang="en-US" dirty="0"/>
              <a:t>Third level: Arial 14pt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ED0747A-D912-4A44-A4C2-FAA7C1F5B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33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44029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00025" y="905775"/>
            <a:ext cx="4144963" cy="4178808"/>
          </a:xfrm>
        </p:spPr>
        <p:txBody>
          <a:bodyPr/>
          <a:lstStyle>
            <a:lvl1pPr marL="0" indent="-141685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EE3134"/>
              </a:buClr>
              <a:buSzPct val="100000"/>
              <a:buFont typeface=""/>
              <a:buChar char="•"/>
              <a:defRPr sz="1800" b="0" baseline="0">
                <a:solidFill>
                  <a:srgbClr val="000000"/>
                </a:solidFill>
                <a:latin typeface="Arial"/>
              </a:defRPr>
            </a:lvl1pPr>
            <a:lvl2pPr marL="302419" indent="-128588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rgbClr val="000000"/>
                </a:solidFill>
                <a:latin typeface="Arial"/>
              </a:defRPr>
            </a:lvl2pPr>
            <a:lvl3pPr marL="342900" indent="127397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00000"/>
              <a:buFont typeface="Arial"/>
              <a:buChar char="•"/>
              <a:defRPr sz="1400">
                <a:solidFill>
                  <a:srgbClr val="000000"/>
                </a:solidFill>
                <a:latin typeface="Arial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First level: Arial 18pt</a:t>
            </a:r>
          </a:p>
          <a:p>
            <a:pPr lvl="1"/>
            <a:r>
              <a:rPr lang="en-US" dirty="0"/>
              <a:t>Second level: Arial 16pt</a:t>
            </a:r>
          </a:p>
          <a:p>
            <a:pPr lvl="2"/>
            <a:r>
              <a:rPr lang="en-US" dirty="0"/>
              <a:t>Third level: Arial 14pt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763614" y="905775"/>
            <a:ext cx="4144963" cy="4178808"/>
          </a:xfrm>
        </p:spPr>
        <p:txBody>
          <a:bodyPr/>
          <a:lstStyle>
            <a:lvl1pPr marL="0" indent="-141685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EE3134"/>
              </a:buClr>
              <a:buSzPct val="100000"/>
              <a:buFont typeface=""/>
              <a:buChar char="•"/>
              <a:defRPr sz="1800" b="0" baseline="0">
                <a:solidFill>
                  <a:srgbClr val="000000"/>
                </a:solidFill>
                <a:latin typeface="Arial"/>
              </a:defRPr>
            </a:lvl1pPr>
            <a:lvl2pPr marL="302419" indent="-128588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rgbClr val="000000"/>
                </a:solidFill>
                <a:latin typeface="Arial"/>
              </a:defRPr>
            </a:lvl2pPr>
            <a:lvl3pPr marL="342900" indent="127397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00000"/>
              <a:buFont typeface="Arial"/>
              <a:buChar char="•"/>
              <a:defRPr sz="1400">
                <a:solidFill>
                  <a:srgbClr val="000000"/>
                </a:solidFill>
                <a:latin typeface="Arial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First level: Arial 18pt</a:t>
            </a:r>
          </a:p>
          <a:p>
            <a:pPr lvl="1"/>
            <a:r>
              <a:rPr lang="en-US" dirty="0"/>
              <a:t>Second level: Arial 16pt</a:t>
            </a:r>
          </a:p>
          <a:p>
            <a:pPr lvl="2"/>
            <a:r>
              <a:rPr lang="en-US" dirty="0"/>
              <a:t>Third level: Arial 14pt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95E0D1A-967F-5743-9A72-DD9E4F6CF20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00025" y="5851368"/>
            <a:ext cx="8677275" cy="276999"/>
          </a:xfrm>
        </p:spPr>
        <p:txBody>
          <a:bodyPr tIns="182880" bIns="0" anchor="b" anchorCtr="0">
            <a:spAutoFit/>
          </a:bodyPr>
          <a:lstStyle>
            <a:lvl1pPr marL="171450" indent="-17145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600"/>
            </a:lvl1pPr>
            <a:lvl5pPr marL="1150144" indent="0">
              <a:buNone/>
              <a:defRPr sz="900"/>
            </a:lvl5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AB3D94A-1E30-AA48-B9CC-6F842735D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33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090737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00025" y="962247"/>
            <a:ext cx="4144963" cy="4943254"/>
          </a:xfrm>
          <a:prstGeom prst="rect">
            <a:avLst/>
          </a:prstGeom>
          <a:solidFill>
            <a:srgbClr val="F6F6F6"/>
          </a:solidFill>
          <a:ln w="15875" cap="flat" algn="ctr">
            <a:noFill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</a:bodyPr>
          <a:lstStyle>
            <a:lvl1pPr>
              <a:spcAft>
                <a:spcPts val="900"/>
              </a:spcAft>
              <a:defRPr lang="en-US" sz="180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>
              <a:spcAft>
                <a:spcPts val="900"/>
              </a:spcAft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>
              <a:spcAft>
                <a:spcPts val="900"/>
              </a:spcAft>
              <a:defRPr lang="en-US" sz="14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marL="118071" lvl="0" indent="-118071">
              <a:lnSpc>
                <a:spcPct val="100000"/>
              </a:lnSpc>
              <a:buClr>
                <a:srgbClr val="EE3134"/>
              </a:buClr>
              <a:buSzPts val="2000"/>
              <a:buFont typeface=""/>
            </a:pPr>
            <a:r>
              <a:rPr lang="en-US" dirty="0"/>
              <a:t>First level: Arial 18pt</a:t>
            </a:r>
          </a:p>
          <a:p>
            <a:pPr lvl="1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Second level: Arial 16pt</a:t>
            </a:r>
          </a:p>
          <a:p>
            <a:pPr marL="476250" lvl="2" indent="-142875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Third level: Arial 14pt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51FF2D-67EB-AA45-A41A-D7620EBF3FD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75202" y="962247"/>
            <a:ext cx="4144963" cy="4943254"/>
          </a:xfrm>
          <a:prstGeom prst="rect">
            <a:avLst/>
          </a:prstGeom>
          <a:solidFill>
            <a:srgbClr val="F6F6F6"/>
          </a:solidFill>
          <a:ln w="15875" cap="flat" algn="ctr">
            <a:noFill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</a:bodyPr>
          <a:lstStyle>
            <a:lvl1pPr>
              <a:spcAft>
                <a:spcPts val="900"/>
              </a:spcAft>
              <a:defRPr lang="en-US" sz="180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>
              <a:spcAft>
                <a:spcPts val="900"/>
              </a:spcAft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>
              <a:spcAft>
                <a:spcPts val="900"/>
              </a:spcAft>
              <a:defRPr lang="en-US" sz="14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marL="118071" lvl="0" indent="-118071">
              <a:lnSpc>
                <a:spcPct val="100000"/>
              </a:lnSpc>
              <a:buClr>
                <a:srgbClr val="EE3134"/>
              </a:buClr>
              <a:buSzPts val="2000"/>
              <a:buFont typeface=""/>
            </a:pPr>
            <a:r>
              <a:rPr lang="en-US" dirty="0"/>
              <a:t>First level: Arial 18pt</a:t>
            </a:r>
          </a:p>
          <a:p>
            <a:pPr lvl="1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Second level: Arial 16pt</a:t>
            </a:r>
          </a:p>
          <a:p>
            <a:pPr marL="476250" lvl="2" indent="-142875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Third level: Arial 14pt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7FCD8AE-C337-DF4C-BCF8-05890D63E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33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157595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00025" y="962247"/>
            <a:ext cx="4144963" cy="4122336"/>
          </a:xfrm>
          <a:prstGeom prst="rect">
            <a:avLst/>
          </a:prstGeom>
          <a:solidFill>
            <a:srgbClr val="F6F6F6"/>
          </a:solidFill>
          <a:ln w="15875" cap="flat" algn="ctr">
            <a:noFill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</a:bodyPr>
          <a:lstStyle>
            <a:lvl1pPr>
              <a:spcAft>
                <a:spcPts val="900"/>
              </a:spcAft>
              <a:defRPr lang="en-US" sz="180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>
              <a:spcAft>
                <a:spcPts val="900"/>
              </a:spcAft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>
              <a:spcAft>
                <a:spcPts val="900"/>
              </a:spcAft>
              <a:defRPr lang="en-US" sz="14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marL="118071" lvl="0" indent="-118071">
              <a:lnSpc>
                <a:spcPct val="100000"/>
              </a:lnSpc>
              <a:buClr>
                <a:srgbClr val="EE3134"/>
              </a:buClr>
              <a:buSzPts val="2000"/>
              <a:buFont typeface=""/>
            </a:pPr>
            <a:r>
              <a:rPr lang="en-US" dirty="0"/>
              <a:t>First level: Arial 18pt</a:t>
            </a:r>
          </a:p>
          <a:p>
            <a:pPr lvl="1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Second level: Arial 16pt</a:t>
            </a:r>
          </a:p>
          <a:p>
            <a:pPr marL="476250" lvl="2" indent="-142875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Third level: Arial 14pt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D8761-5DB2-BB41-8293-17A85891A37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00025" y="5851368"/>
            <a:ext cx="8677275" cy="276999"/>
          </a:xfrm>
        </p:spPr>
        <p:txBody>
          <a:bodyPr tIns="182880" bIns="0" anchor="b" anchorCtr="0">
            <a:spAutoFit/>
          </a:bodyPr>
          <a:lstStyle>
            <a:lvl1pPr marL="171450" indent="-17145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600"/>
            </a:lvl1pPr>
            <a:lvl5pPr marL="1150144" indent="0">
              <a:buNone/>
              <a:defRPr sz="900"/>
            </a:lvl5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E8CA7E-3827-9645-BC07-39B713E87866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775201" y="962247"/>
            <a:ext cx="4144963" cy="4122338"/>
          </a:xfrm>
          <a:prstGeom prst="rect">
            <a:avLst/>
          </a:prstGeom>
          <a:solidFill>
            <a:srgbClr val="F6F6F6"/>
          </a:solidFill>
          <a:ln w="15875" cap="flat" algn="ctr">
            <a:noFill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</a:bodyPr>
          <a:lstStyle>
            <a:lvl1pPr>
              <a:spcAft>
                <a:spcPts val="900"/>
              </a:spcAft>
              <a:defRPr lang="en-US" sz="180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>
              <a:spcAft>
                <a:spcPts val="900"/>
              </a:spcAft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>
              <a:spcAft>
                <a:spcPts val="900"/>
              </a:spcAft>
              <a:defRPr lang="en-US" sz="14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marL="118071" lvl="0" indent="-118071">
              <a:lnSpc>
                <a:spcPct val="100000"/>
              </a:lnSpc>
              <a:buClr>
                <a:srgbClr val="EE3134"/>
              </a:buClr>
              <a:buSzPts val="2000"/>
              <a:buFont typeface=""/>
            </a:pPr>
            <a:r>
              <a:rPr lang="en-US" dirty="0"/>
              <a:t>First level: Arial 18pt</a:t>
            </a:r>
          </a:p>
          <a:p>
            <a:pPr lvl="1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Second level: Arial 16pt</a:t>
            </a:r>
          </a:p>
          <a:p>
            <a:pPr marL="476250" lvl="2" indent="-142875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Third level: Arial 14pt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B3D293-1AEF-B649-BFD7-3A359A959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33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71510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3912" y="962247"/>
            <a:ext cx="2743200" cy="4122336"/>
          </a:xfrm>
          <a:prstGeom prst="rect">
            <a:avLst/>
          </a:prstGeom>
          <a:solidFill>
            <a:srgbClr val="F6F6F6"/>
          </a:solidFill>
          <a:ln w="15875" cap="flat" algn="ctr">
            <a:noFill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</a:bodyPr>
          <a:lstStyle>
            <a:lvl1pPr>
              <a:spcAft>
                <a:spcPts val="900"/>
              </a:spcAft>
              <a:defRPr lang="en-US" sz="180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>
              <a:spcAft>
                <a:spcPts val="900"/>
              </a:spcAft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>
              <a:spcAft>
                <a:spcPts val="900"/>
              </a:spcAft>
              <a:defRPr lang="en-US" sz="14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marL="118071" lvl="0" indent="-118071">
              <a:lnSpc>
                <a:spcPct val="100000"/>
              </a:lnSpc>
              <a:buClr>
                <a:srgbClr val="EE3134"/>
              </a:buClr>
              <a:buSzPts val="2000"/>
              <a:buFont typeface=""/>
            </a:pPr>
            <a:r>
              <a:rPr lang="en-US" dirty="0"/>
              <a:t>First level: Arial 18pt</a:t>
            </a:r>
          </a:p>
          <a:p>
            <a:pPr lvl="1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Second level: Arial 16pt</a:t>
            </a:r>
          </a:p>
          <a:p>
            <a:pPr marL="476250" lvl="2" indent="-142875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Third level: Arial 14pt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D8761-5DB2-BB41-8293-17A85891A37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00025" y="5851368"/>
            <a:ext cx="8677275" cy="276999"/>
          </a:xfrm>
        </p:spPr>
        <p:txBody>
          <a:bodyPr tIns="182880" bIns="0" anchor="b" anchorCtr="0">
            <a:spAutoFit/>
          </a:bodyPr>
          <a:lstStyle>
            <a:lvl1pPr marL="171450" indent="-17145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600"/>
            </a:lvl1pPr>
            <a:lvl5pPr marL="1150144" indent="0">
              <a:buNone/>
              <a:defRPr sz="900"/>
            </a:lvl5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1A32561-7992-4F47-A07C-067330CD6830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195612" y="962247"/>
            <a:ext cx="2743200" cy="4122336"/>
          </a:xfrm>
          <a:prstGeom prst="rect">
            <a:avLst/>
          </a:prstGeom>
          <a:solidFill>
            <a:srgbClr val="F6F6F6"/>
          </a:solidFill>
          <a:ln w="15875" cap="flat" algn="ctr">
            <a:noFill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</a:bodyPr>
          <a:lstStyle>
            <a:lvl1pPr>
              <a:spcAft>
                <a:spcPts val="900"/>
              </a:spcAft>
              <a:defRPr lang="en-US" sz="180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>
              <a:spcAft>
                <a:spcPts val="900"/>
              </a:spcAft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>
              <a:spcAft>
                <a:spcPts val="900"/>
              </a:spcAft>
              <a:defRPr lang="en-US" sz="14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marL="118071" lvl="0" indent="-118071">
              <a:lnSpc>
                <a:spcPct val="100000"/>
              </a:lnSpc>
              <a:buClr>
                <a:srgbClr val="EE3134"/>
              </a:buClr>
              <a:buSzPts val="2000"/>
              <a:buFont typeface=""/>
            </a:pPr>
            <a:r>
              <a:rPr lang="en-US" dirty="0"/>
              <a:t>First level: Arial 18pt</a:t>
            </a:r>
          </a:p>
          <a:p>
            <a:pPr lvl="1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Second level: Arial 16pt</a:t>
            </a:r>
          </a:p>
          <a:p>
            <a:pPr marL="476250" lvl="2" indent="-142875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Third level: Arial 14pt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50F82F1-7F19-844E-BB81-1E587EEAAEA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04762" y="962247"/>
            <a:ext cx="2743200" cy="4122336"/>
          </a:xfrm>
          <a:prstGeom prst="rect">
            <a:avLst/>
          </a:prstGeom>
          <a:solidFill>
            <a:srgbClr val="F6F6F6"/>
          </a:solidFill>
          <a:ln w="15875" cap="flat" algn="ctr">
            <a:noFill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</a:bodyPr>
          <a:lstStyle>
            <a:lvl1pPr>
              <a:spcAft>
                <a:spcPts val="900"/>
              </a:spcAft>
              <a:defRPr lang="en-US" sz="180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>
              <a:spcAft>
                <a:spcPts val="900"/>
              </a:spcAft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>
              <a:spcAft>
                <a:spcPts val="900"/>
              </a:spcAft>
              <a:defRPr lang="en-US" sz="14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marL="118071" lvl="0" indent="-118071">
              <a:lnSpc>
                <a:spcPct val="100000"/>
              </a:lnSpc>
              <a:buClr>
                <a:srgbClr val="EE3134"/>
              </a:buClr>
              <a:buSzPts val="2000"/>
              <a:buFont typeface=""/>
            </a:pPr>
            <a:r>
              <a:rPr lang="en-US" dirty="0"/>
              <a:t>First level: Arial 18pt</a:t>
            </a:r>
          </a:p>
          <a:p>
            <a:pPr lvl="1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Second level: Arial 16pt</a:t>
            </a:r>
          </a:p>
          <a:p>
            <a:pPr marL="476250" lvl="2" indent="-142875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Third level: Arial 14pt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4DE592C-7A1B-2E48-B309-932C04D7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33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0340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299202"/>
            <a:ext cx="9144000" cy="558799"/>
            <a:chOff x="0" y="6320302"/>
            <a:chExt cx="9144000" cy="558799"/>
          </a:xfrm>
        </p:grpSpPr>
        <p:sp>
          <p:nvSpPr>
            <p:cNvPr id="10" name="Rectangle 9"/>
            <p:cNvSpPr/>
            <p:nvPr/>
          </p:nvSpPr>
          <p:spPr bwMode="auto">
            <a:xfrm>
              <a:off x="0" y="6320302"/>
              <a:ext cx="9144000" cy="55879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124" charset="0"/>
              </a:endParaRPr>
            </a:p>
          </p:txBody>
        </p:sp>
        <p:pic>
          <p:nvPicPr>
            <p:cNvPr id="1031" name="Picture 3" descr="ThermoFisher_PPT-Logo_032-Bk.jpg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7700963" y="6478588"/>
              <a:ext cx="1231900" cy="265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4476" y="1065215"/>
            <a:ext cx="8675688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level: Arial 20pt</a:t>
            </a:r>
          </a:p>
          <a:p>
            <a:pPr lvl="1"/>
            <a:r>
              <a:rPr lang="en-US" dirty="0"/>
              <a:t>Second level: Arial 18pt</a:t>
            </a:r>
          </a:p>
          <a:p>
            <a:pPr lvl="2"/>
            <a:r>
              <a:rPr lang="en-US" dirty="0"/>
              <a:t>Third level: Arial 16pt					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1" y="0"/>
            <a:ext cx="9143999" cy="5334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 : Arial 24pt</a:t>
            </a:r>
          </a:p>
        </p:txBody>
      </p:sp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120651" y="6383338"/>
            <a:ext cx="1309688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fld id="{BC224649-6F24-4CDF-9623-7616656F3EFD}" type="slidenum">
              <a:rPr lang="en-US" sz="1000" b="1"/>
              <a:pPr/>
              <a:t>‹#›</a:t>
            </a:fld>
            <a:endParaRPr lang="en-US" sz="1200" b="1" dirty="0"/>
          </a:p>
        </p:txBody>
      </p:sp>
      <p:sp>
        <p:nvSpPr>
          <p:cNvPr id="98322" name="Line 18"/>
          <p:cNvSpPr>
            <a:spLocks noChangeShapeType="1"/>
          </p:cNvSpPr>
          <p:nvPr/>
        </p:nvSpPr>
        <p:spPr bwMode="auto">
          <a:xfrm>
            <a:off x="-7938" y="6311900"/>
            <a:ext cx="9151938" cy="0"/>
          </a:xfrm>
          <a:prstGeom prst="line">
            <a:avLst/>
          </a:prstGeom>
          <a:noFill/>
          <a:ln w="28575">
            <a:solidFill>
              <a:schemeClr val="accent5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pitchFamily="12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249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3" r:id="rId2"/>
    <p:sldLayoutId id="2147483664" r:id="rId3"/>
    <p:sldLayoutId id="2147483666" r:id="rId4"/>
    <p:sldLayoutId id="2147483667" r:id="rId5"/>
    <p:sldLayoutId id="2147483675" r:id="rId6"/>
    <p:sldLayoutId id="2147483668" r:id="rId7"/>
    <p:sldLayoutId id="2147483676" r:id="rId8"/>
    <p:sldLayoutId id="2147483679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transition>
    <p:fade/>
  </p:transition>
  <p:hf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ＭＳ Ｐゴシック" pitchFamily="-60" charset="-128"/>
          <a:cs typeface="ＭＳ Ｐゴシック" pitchFamily="-60" charset="-128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  <a:ea typeface="ＭＳ Ｐゴシック" pitchFamily="-60" charset="-128"/>
          <a:cs typeface="ＭＳ Ｐゴシック" pitchFamily="-60" charset="-128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  <a:ea typeface="ＭＳ Ｐゴシック" pitchFamily="-60" charset="-128"/>
          <a:cs typeface="ＭＳ Ｐゴシック" pitchFamily="-60" charset="-128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  <a:ea typeface="ＭＳ Ｐゴシック" pitchFamily="-60" charset="-128"/>
          <a:cs typeface="ＭＳ Ｐゴシック" pitchFamily="-60" charset="-128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  <a:ea typeface="ＭＳ Ｐゴシック" pitchFamily="-60" charset="-128"/>
          <a:cs typeface="ＭＳ Ｐゴシック" pitchFamily="-60" charset="-128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</a:defRPr>
      </a:lvl9pPr>
    </p:titleStyle>
    <p:bodyStyle>
      <a:lvl1pPr marL="188913" indent="-188913" algn="l" defTabSz="171450" rtl="0" eaLnBrk="1" fontAlgn="base" hangingPunct="1">
        <a:spcBef>
          <a:spcPct val="0"/>
        </a:spcBef>
        <a:spcAft>
          <a:spcPts val="600"/>
        </a:spcAft>
        <a:buClr>
          <a:schemeClr val="accent4"/>
        </a:buClr>
        <a:buChar char="•"/>
        <a:defRPr sz="2000" b="0">
          <a:solidFill>
            <a:schemeClr val="tx1"/>
          </a:solidFill>
          <a:latin typeface="+mn-lt"/>
          <a:ea typeface="ＭＳ Ｐゴシック" pitchFamily="-60" charset="-128"/>
          <a:cs typeface="ＭＳ Ｐゴシック" pitchFamily="-60" charset="-128"/>
        </a:defRPr>
      </a:lvl1pPr>
      <a:lvl2pPr marL="342900" indent="-171450" algn="l" defTabSz="342900" rtl="0" eaLnBrk="1" fontAlgn="base" hangingPunct="1">
        <a:spcBef>
          <a:spcPct val="0"/>
        </a:spcBef>
        <a:spcAft>
          <a:spcPts val="600"/>
        </a:spcAft>
        <a:buClr>
          <a:schemeClr val="accent5">
            <a:lumMod val="75000"/>
          </a:schemeClr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  <a:ea typeface="ＭＳ Ｐゴシック" pitchFamily="124" charset="-128"/>
        </a:defRPr>
      </a:lvl2pPr>
      <a:lvl3pPr marL="571500" indent="-171450" algn="l" defTabSz="571500" rtl="0" eaLnBrk="1" fontAlgn="base" hangingPunct="1">
        <a:spcBef>
          <a:spcPct val="0"/>
        </a:spcBef>
        <a:spcAft>
          <a:spcPts val="600"/>
        </a:spcAft>
        <a:buClr>
          <a:schemeClr val="accent5">
            <a:lumMod val="75000"/>
          </a:schemeClr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  <a:ea typeface="ＭＳ Ｐゴシック" pitchFamily="124" charset="-128"/>
        </a:defRPr>
      </a:lvl3pPr>
      <a:lvl4pPr marL="1317625" indent="-203200" algn="l" rtl="0" eaLnBrk="1" fontAlgn="base" hangingPunct="1">
        <a:spcBef>
          <a:spcPct val="0"/>
        </a:spcBef>
        <a:spcAft>
          <a:spcPct val="20000"/>
        </a:spcAft>
        <a:buFont typeface="Symbol" pitchFamily="18" charset="2"/>
        <a:buChar char="-"/>
        <a:defRPr sz="1600">
          <a:solidFill>
            <a:schemeClr val="tx1"/>
          </a:solidFill>
          <a:latin typeface="+mn-lt"/>
          <a:ea typeface="ＭＳ Ｐゴシック" pitchFamily="124" charset="-128"/>
        </a:defRPr>
      </a:lvl4pPr>
      <a:lvl5pPr marL="17160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  <a:ea typeface="ＭＳ Ｐゴシック" pitchFamily="124" charset="-128"/>
        </a:defRPr>
      </a:lvl5pPr>
      <a:lvl6pPr marL="21732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  <a:ea typeface="ＭＳ Ｐゴシック" pitchFamily="124" charset="-128"/>
        </a:defRPr>
      </a:lvl6pPr>
      <a:lvl7pPr marL="26304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  <a:ea typeface="ＭＳ Ｐゴシック" pitchFamily="124" charset="-128"/>
        </a:defRPr>
      </a:lvl7pPr>
      <a:lvl8pPr marL="30876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  <a:ea typeface="ＭＳ Ｐゴシック" pitchFamily="124" charset="-128"/>
        </a:defRPr>
      </a:lvl8pPr>
      <a:lvl9pPr marL="35448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  <a:ea typeface="ＭＳ Ｐゴシック" pitchFamily="1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2880">
          <p15:clr>
            <a:srgbClr val="F26B43"/>
          </p15:clr>
        </p15:guide>
        <p15:guide id="2" pos="153">
          <p15:clr>
            <a:srgbClr val="F26B43"/>
          </p15:clr>
        </p15:guide>
        <p15:guide id="3" pos="1453">
          <p15:clr>
            <a:srgbClr val="F26B43"/>
          </p15:clr>
        </p15:guide>
        <p15:guide id="4" pos="1663">
          <p15:clr>
            <a:srgbClr val="F26B43"/>
          </p15:clr>
        </p15:guide>
        <p15:guide id="5" pos="4104">
          <p15:clr>
            <a:srgbClr val="F26B43"/>
          </p15:clr>
        </p15:guide>
        <p15:guide id="6" pos="4320">
          <p15:clr>
            <a:srgbClr val="F26B43"/>
          </p15:clr>
        </p15:guide>
        <p15:guide id="7" pos="5615">
          <p15:clr>
            <a:srgbClr val="F26B43"/>
          </p15:clr>
        </p15:guide>
        <p15:guide id="8" orient="horz" pos="336">
          <p15:clr>
            <a:srgbClr val="F26B43"/>
          </p15:clr>
        </p15:guide>
        <p15:guide id="9" orient="horz" pos="671">
          <p15:clr>
            <a:srgbClr val="F26B43"/>
          </p15:clr>
        </p15:guide>
        <p15:guide id="10" orient="horz" pos="233">
          <p15:clr>
            <a:srgbClr val="F26B43"/>
          </p15:clr>
        </p15:guide>
        <p15:guide id="11" orient="horz" pos="3967">
          <p15:clr>
            <a:srgbClr val="F26B43"/>
          </p15:clr>
        </p15:guide>
        <p15:guide id="12" orient="horz" pos="3716">
          <p15:clr>
            <a:srgbClr val="F26B43"/>
          </p15:clr>
        </p15:guide>
        <p15:guide id="13" orient="horz" pos="158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svg"/><Relationship Id="rId7" Type="http://schemas.openxmlformats.org/officeDocument/2006/relationships/image" Target="../media/image1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29.svg"/><Relationship Id="rId10" Type="http://schemas.openxmlformats.org/officeDocument/2006/relationships/image" Target="../media/image32.jpe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14" y="4343257"/>
            <a:ext cx="8661400" cy="1174160"/>
          </a:xfrm>
        </p:spPr>
        <p:txBody>
          <a:bodyPr>
            <a:spAutoFit/>
          </a:bodyPr>
          <a:lstStyle/>
          <a:p>
            <a:r>
              <a:rPr lang="en-US" dirty="0" err="1"/>
              <a:t>Tryptase</a:t>
            </a:r>
            <a:r>
              <a:rPr lang="en-US" dirty="0"/>
              <a:t>, a useful biomarker to help understand severe reactions</a:t>
            </a:r>
            <a:br>
              <a:rPr lang="en-US" dirty="0"/>
            </a:br>
            <a:r>
              <a:rPr lang="en-US" sz="1800" b="0" dirty="0">
                <a:solidFill>
                  <a:srgbClr val="555759"/>
                </a:solidFill>
              </a:rPr>
              <a:t>Severe reactions to drugs during surgery</a:t>
            </a:r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69F4E6-FAC7-1042-91CC-BE6D0D34CE3E}"/>
              </a:ext>
            </a:extLst>
          </p:cNvPr>
          <p:cNvSpPr txBox="1"/>
          <p:nvPr/>
        </p:nvSpPr>
        <p:spPr>
          <a:xfrm>
            <a:off x="-1260661" y="281379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0B2693-8983-190C-31D2-E3E4510B937B}"/>
              </a:ext>
            </a:extLst>
          </p:cNvPr>
          <p:cNvSpPr txBox="1"/>
          <p:nvPr/>
        </p:nvSpPr>
        <p:spPr>
          <a:xfrm>
            <a:off x="1056807" y="5785326"/>
            <a:ext cx="6678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450"/>
              </a:spcBef>
              <a:buClr>
                <a:schemeClr val="bg1"/>
              </a:buClr>
            </a:pPr>
            <a:r>
              <a:rPr lang="en-US" sz="1800" dirty="0">
                <a:solidFill>
                  <a:srgbClr val="0070C0"/>
                </a:solidFill>
              </a:rPr>
              <a:t>How can your patient benefit from tryptase measurement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8819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73CD2-7F8D-8E48-B269-03E6C3B1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FF"/>
                </a:solidFill>
              </a:rPr>
              <a:t>A </a:t>
            </a:r>
            <a:r>
              <a:rPr lang="sv-SE" dirty="0" err="1">
                <a:solidFill>
                  <a:srgbClr val="FFFFFF"/>
                </a:solidFill>
              </a:rPr>
              <a:t>proposed</a:t>
            </a:r>
            <a:r>
              <a:rPr lang="sv-SE" dirty="0">
                <a:solidFill>
                  <a:srgbClr val="FFFFFF"/>
                </a:solidFill>
              </a:rPr>
              <a:t> test </a:t>
            </a:r>
            <a:r>
              <a:rPr lang="sv-SE" dirty="0" err="1">
                <a:solidFill>
                  <a:srgbClr val="FFFFFF"/>
                </a:solidFill>
              </a:rPr>
              <a:t>algorithm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AAF395-8711-9B43-877C-08EFADFE48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0025" y="5759035"/>
            <a:ext cx="8677275" cy="369332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Figure 1. A proposed test algorithm. HATS, hereditary </a:t>
            </a:r>
            <a:r>
              <a:rPr lang="el-GR" i="1" dirty="0"/>
              <a:t>α-</a:t>
            </a:r>
            <a:r>
              <a:rPr lang="en-US" i="1" dirty="0" err="1"/>
              <a:t>tryptasemia</a:t>
            </a:r>
            <a:r>
              <a:rPr lang="en-US" i="1" dirty="0"/>
              <a:t> syndrome; NICAS, NIH Idiopathic Clonal Anaphylaxis Score; FDEIA, Food-dependent, exercise-induced anaphylaxis; PGF 2</a:t>
            </a:r>
            <a:r>
              <a:rPr lang="el-GR" i="1" dirty="0"/>
              <a:t>α, </a:t>
            </a:r>
            <a:r>
              <a:rPr lang="en-US" i="1" dirty="0"/>
              <a:t>prostaglandin-F 2</a:t>
            </a:r>
            <a:r>
              <a:rPr lang="el-GR" i="1" dirty="0"/>
              <a:t>α; 5-</a:t>
            </a:r>
            <a:r>
              <a:rPr lang="en-US" i="1" dirty="0"/>
              <a:t>HIAA, 5-hydroxyindoleacetic acid; VIP, vasoactive intestinal peptide. Adapted from ”Diagnostic Challenges in Anaphylaxis” by JA. Lieberman et al. J Allergy </a:t>
            </a:r>
            <a:r>
              <a:rPr lang="en-US" i="1" dirty="0" err="1"/>
              <a:t>Clin</a:t>
            </a:r>
            <a:r>
              <a:rPr lang="en-US" i="1" dirty="0"/>
              <a:t> Immunol </a:t>
            </a:r>
            <a:r>
              <a:rPr lang="en-US" i="1" dirty="0" err="1"/>
              <a:t>Pract</a:t>
            </a:r>
            <a:r>
              <a:rPr lang="en-US" i="1" dirty="0"/>
              <a:t>. 2020 Apr;8(4):1177-84. 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167B777-6A66-D443-A93A-8437111F507B}"/>
              </a:ext>
            </a:extLst>
          </p:cNvPr>
          <p:cNvGrpSpPr/>
          <p:nvPr/>
        </p:nvGrpSpPr>
        <p:grpSpPr>
          <a:xfrm>
            <a:off x="200025" y="773429"/>
            <a:ext cx="8743950" cy="4847794"/>
            <a:chOff x="263611" y="1065213"/>
            <a:chExt cx="8680364" cy="484779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CC9760-26FD-4AA1-96AA-C20AD90DA179}"/>
                </a:ext>
              </a:extLst>
            </p:cNvPr>
            <p:cNvSpPr txBox="1"/>
            <p:nvPr/>
          </p:nvSpPr>
          <p:spPr>
            <a:xfrm>
              <a:off x="3239739" y="1065213"/>
              <a:ext cx="2711008" cy="461665"/>
            </a:xfrm>
            <a:prstGeom prst="rect">
              <a:avLst/>
            </a:prstGeom>
            <a:solidFill>
              <a:srgbClr val="F6F6F6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5"/>
                  </a:solidFill>
                </a:rPr>
                <a:t>Presentation with history </a:t>
              </a:r>
              <a:br>
                <a:rPr lang="en-US" sz="1200" dirty="0">
                  <a:solidFill>
                    <a:schemeClr val="accent5"/>
                  </a:solidFill>
                </a:rPr>
              </a:br>
              <a:r>
                <a:rPr lang="en-US" sz="1200" dirty="0">
                  <a:solidFill>
                    <a:schemeClr val="accent5"/>
                  </a:solidFill>
                </a:rPr>
                <a:t>of possible anaphylaxis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4A1D6A-E53B-44F0-A7B4-7957737D52C4}"/>
                </a:ext>
              </a:extLst>
            </p:cNvPr>
            <p:cNvSpPr txBox="1"/>
            <p:nvPr/>
          </p:nvSpPr>
          <p:spPr>
            <a:xfrm>
              <a:off x="3239739" y="1684195"/>
              <a:ext cx="2711008" cy="276999"/>
            </a:xfrm>
            <a:prstGeom prst="rect">
              <a:avLst/>
            </a:prstGeom>
            <a:solidFill>
              <a:srgbClr val="F6F6F6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5"/>
                  </a:solidFill>
                </a:rPr>
                <a:t>History and physical examination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074C77-E882-4E3C-B74E-5C87FF2F7468}"/>
                </a:ext>
              </a:extLst>
            </p:cNvPr>
            <p:cNvSpPr txBox="1"/>
            <p:nvPr/>
          </p:nvSpPr>
          <p:spPr>
            <a:xfrm>
              <a:off x="3239739" y="2386623"/>
              <a:ext cx="2711008" cy="276999"/>
            </a:xfrm>
            <a:prstGeom prst="rect">
              <a:avLst/>
            </a:prstGeom>
            <a:solidFill>
              <a:srgbClr val="F6F6F6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5"/>
                  </a:solidFill>
                </a:rPr>
                <a:t>No trigger Identified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E8851A-BFF1-4936-A90C-A9CFC9BB3A07}"/>
                </a:ext>
              </a:extLst>
            </p:cNvPr>
            <p:cNvSpPr txBox="1"/>
            <p:nvPr/>
          </p:nvSpPr>
          <p:spPr>
            <a:xfrm>
              <a:off x="3239739" y="2866059"/>
              <a:ext cx="2711008" cy="461665"/>
            </a:xfrm>
            <a:prstGeom prst="rect">
              <a:avLst/>
            </a:prstGeom>
            <a:solidFill>
              <a:srgbClr val="F6F6F6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5"/>
                  </a:solidFill>
                </a:rPr>
                <a:t>If possible, obtain tryptase at baseline and during an event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232E14-0A67-4998-B342-88D33C0DB6CA}"/>
                </a:ext>
              </a:extLst>
            </p:cNvPr>
            <p:cNvSpPr txBox="1"/>
            <p:nvPr/>
          </p:nvSpPr>
          <p:spPr>
            <a:xfrm>
              <a:off x="3239739" y="4017800"/>
              <a:ext cx="2711008" cy="461665"/>
            </a:xfrm>
            <a:prstGeom prst="rect">
              <a:avLst/>
            </a:prstGeom>
            <a:solidFill>
              <a:srgbClr val="F6F6F6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5"/>
                  </a:solidFill>
                </a:rPr>
                <a:t>Normal baseline </a:t>
              </a:r>
            </a:p>
            <a:p>
              <a:pPr algn="ctr"/>
              <a:r>
                <a:rPr lang="en-US" sz="1200" dirty="0">
                  <a:solidFill>
                    <a:schemeClr val="accent5"/>
                  </a:solidFill>
                </a:rPr>
                <a:t>Increase during event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D32FCE-9F80-464F-B5C3-DB3BF2AC691C}"/>
                </a:ext>
              </a:extLst>
            </p:cNvPr>
            <p:cNvSpPr txBox="1"/>
            <p:nvPr/>
          </p:nvSpPr>
          <p:spPr>
            <a:xfrm>
              <a:off x="3239738" y="4681901"/>
              <a:ext cx="2711008" cy="1231106"/>
            </a:xfrm>
            <a:prstGeom prst="rect">
              <a:avLst/>
            </a:prstGeom>
            <a:solidFill>
              <a:srgbClr val="F6F6F6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Ins="0" rtlCol="0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</a:rPr>
                <a:t>Have patient keep a diary and </a:t>
              </a:r>
            </a:p>
            <a:p>
              <a:r>
                <a:rPr lang="en-US" sz="1200" dirty="0">
                  <a:solidFill>
                    <a:schemeClr val="accent5"/>
                  </a:solidFill>
                </a:rPr>
                <a:t>consider the following:</a:t>
              </a: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en-US" sz="1000" spc="-30" dirty="0">
                  <a:solidFill>
                    <a:schemeClr val="accent5"/>
                  </a:solidFill>
                </a:rPr>
                <a:t>Test for alpha-gal and other possible allergens</a:t>
              </a: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en-US" sz="1000" spc="-30" dirty="0">
                  <a:solidFill>
                    <a:schemeClr val="accent5"/>
                  </a:solidFill>
                </a:rPr>
                <a:t>Using REMA/NICAS sores</a:t>
              </a: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en-US" sz="1000" spc="-30" dirty="0">
                  <a:solidFill>
                    <a:schemeClr val="accent5"/>
                  </a:solidFill>
                </a:rPr>
                <a:t>Analysis for D816V</a:t>
              </a: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en-US" sz="1000" spc="-30" dirty="0">
                  <a:solidFill>
                    <a:schemeClr val="accent5"/>
                  </a:solidFill>
                </a:rPr>
                <a:t>Evaluation for FDEIA</a:t>
              </a: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en-US" sz="1000" spc="-30" dirty="0">
                  <a:solidFill>
                    <a:schemeClr val="accent5"/>
                  </a:solidFill>
                </a:rPr>
                <a:t>24-hr urine PGF2α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3D9C0B-6B18-4C6D-8746-D2B900B3498F}"/>
                </a:ext>
              </a:extLst>
            </p:cNvPr>
            <p:cNvSpPr txBox="1"/>
            <p:nvPr/>
          </p:nvSpPr>
          <p:spPr>
            <a:xfrm>
              <a:off x="263612" y="1955824"/>
              <a:ext cx="2711008" cy="276999"/>
            </a:xfrm>
            <a:prstGeom prst="rect">
              <a:avLst/>
            </a:prstGeom>
            <a:solidFill>
              <a:srgbClr val="F6F6F6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5"/>
                  </a:solidFill>
                </a:rPr>
                <a:t>History</a:t>
              </a:r>
              <a:r>
                <a:rPr lang="sv-SE" sz="1200" dirty="0">
                  <a:solidFill>
                    <a:schemeClr val="accent5"/>
                  </a:solidFill>
                </a:rPr>
                <a:t> </a:t>
              </a:r>
              <a:r>
                <a:rPr lang="sv-SE" sz="1200" dirty="0" err="1">
                  <a:solidFill>
                    <a:schemeClr val="accent5"/>
                  </a:solidFill>
                </a:rPr>
                <a:t>with</a:t>
              </a:r>
              <a:r>
                <a:rPr lang="sv-SE" sz="1200" dirty="0">
                  <a:solidFill>
                    <a:schemeClr val="accent5"/>
                  </a:solidFill>
                </a:rPr>
                <a:t> </a:t>
              </a:r>
              <a:r>
                <a:rPr lang="sv-SE" sz="1200" dirty="0" err="1">
                  <a:solidFill>
                    <a:schemeClr val="accent5"/>
                  </a:solidFill>
                </a:rPr>
                <a:t>likely</a:t>
              </a:r>
              <a:r>
                <a:rPr lang="sv-SE" sz="1200" dirty="0">
                  <a:solidFill>
                    <a:schemeClr val="accent5"/>
                  </a:solidFill>
                </a:rPr>
                <a:t> trigger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C433D4-1FF6-4B21-90DC-5697F8B9F3EB}"/>
                </a:ext>
              </a:extLst>
            </p:cNvPr>
            <p:cNvSpPr txBox="1"/>
            <p:nvPr/>
          </p:nvSpPr>
          <p:spPr>
            <a:xfrm>
              <a:off x="263611" y="2386623"/>
              <a:ext cx="2711008" cy="276999"/>
            </a:xfrm>
            <a:prstGeom prst="rect">
              <a:avLst/>
            </a:prstGeom>
            <a:solidFill>
              <a:srgbClr val="F6F6F6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5"/>
                  </a:solidFill>
                </a:rPr>
                <a:t>IgE test to confirm causing allergen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C35159-3AFE-4A6B-8FE1-D1452F10BF02}"/>
                </a:ext>
              </a:extLst>
            </p:cNvPr>
            <p:cNvSpPr txBox="1"/>
            <p:nvPr/>
          </p:nvSpPr>
          <p:spPr>
            <a:xfrm>
              <a:off x="276443" y="2866061"/>
              <a:ext cx="1325574" cy="646332"/>
            </a:xfrm>
            <a:prstGeom prst="rect">
              <a:avLst/>
            </a:prstGeom>
            <a:solidFill>
              <a:srgbClr val="F6F6F6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5"/>
                  </a:solidFill>
                </a:rPr>
                <a:t>Appropriate management </a:t>
              </a:r>
              <a:br>
                <a:rPr lang="en-US" sz="1200" dirty="0">
                  <a:solidFill>
                    <a:schemeClr val="accent5"/>
                  </a:solidFill>
                </a:rPr>
              </a:br>
              <a:r>
                <a:rPr lang="en-US" sz="1200" dirty="0">
                  <a:solidFill>
                    <a:schemeClr val="accent5"/>
                  </a:solidFill>
                </a:rPr>
                <a:t>if conclusive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7B6C60-53CB-486B-8921-8E65C41BADA2}"/>
                </a:ext>
              </a:extLst>
            </p:cNvPr>
            <p:cNvSpPr txBox="1"/>
            <p:nvPr/>
          </p:nvSpPr>
          <p:spPr>
            <a:xfrm>
              <a:off x="1661877" y="2866059"/>
              <a:ext cx="1325574" cy="830997"/>
            </a:xfrm>
            <a:prstGeom prst="rect">
              <a:avLst/>
            </a:prstGeom>
            <a:solidFill>
              <a:srgbClr val="F6F6F6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5"/>
                  </a:solidFill>
                </a:rPr>
                <a:t>Consider provocation testing </a:t>
              </a:r>
              <a:br>
                <a:rPr lang="en-US" sz="1200" dirty="0">
                  <a:solidFill>
                    <a:schemeClr val="accent5"/>
                  </a:solidFill>
                </a:rPr>
              </a:br>
              <a:r>
                <a:rPr lang="en-US" sz="1200" dirty="0">
                  <a:solidFill>
                    <a:schemeClr val="accent5"/>
                  </a:solidFill>
                </a:rPr>
                <a:t>if inconclusive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F9C0BC-8B94-466D-A134-C475B3E81EB1}"/>
                </a:ext>
              </a:extLst>
            </p:cNvPr>
            <p:cNvSpPr txBox="1"/>
            <p:nvPr/>
          </p:nvSpPr>
          <p:spPr>
            <a:xfrm>
              <a:off x="263611" y="4681901"/>
              <a:ext cx="2711008" cy="461665"/>
            </a:xfrm>
            <a:prstGeom prst="rect">
              <a:avLst/>
            </a:prstGeom>
            <a:solidFill>
              <a:srgbClr val="F6F6F6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1200" dirty="0" err="1">
                  <a:solidFill>
                    <a:schemeClr val="accent5"/>
                  </a:solidFill>
                </a:rPr>
                <a:t>Work</a:t>
              </a:r>
              <a:r>
                <a:rPr lang="sv-SE" sz="1200" dirty="0">
                  <a:solidFill>
                    <a:schemeClr val="accent5"/>
                  </a:solidFill>
                </a:rPr>
                <a:t> </a:t>
              </a:r>
              <a:r>
                <a:rPr lang="sv-SE" sz="1200" dirty="0" err="1">
                  <a:solidFill>
                    <a:schemeClr val="accent5"/>
                  </a:solidFill>
                </a:rPr>
                <a:t>up</a:t>
              </a:r>
              <a:r>
                <a:rPr lang="sv-SE" sz="1200" dirty="0">
                  <a:solidFill>
                    <a:schemeClr val="accent5"/>
                  </a:solidFill>
                </a:rPr>
                <a:t> for </a:t>
              </a:r>
              <a:r>
                <a:rPr lang="sv-SE" sz="1200" dirty="0" err="1">
                  <a:solidFill>
                    <a:schemeClr val="accent5"/>
                  </a:solidFill>
                </a:rPr>
                <a:t>mastocytosis</a:t>
              </a:r>
              <a:r>
                <a:rPr lang="sv-SE" sz="1200" dirty="0">
                  <a:solidFill>
                    <a:schemeClr val="accent5"/>
                  </a:solidFill>
                </a:rPr>
                <a:t> </a:t>
              </a:r>
              <a:br>
                <a:rPr lang="sv-SE" sz="1200" dirty="0">
                  <a:solidFill>
                    <a:schemeClr val="accent5"/>
                  </a:solidFill>
                </a:rPr>
              </a:br>
              <a:r>
                <a:rPr lang="sv-SE" sz="1200" dirty="0">
                  <a:solidFill>
                    <a:schemeClr val="accent5"/>
                  </a:solidFill>
                </a:rPr>
                <a:t>and/or HATS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EAACFE6-0B0B-4F2F-B7FB-2EC8C3C565B6}"/>
                </a:ext>
              </a:extLst>
            </p:cNvPr>
            <p:cNvSpPr txBox="1"/>
            <p:nvPr/>
          </p:nvSpPr>
          <p:spPr>
            <a:xfrm>
              <a:off x="6232966" y="5623002"/>
              <a:ext cx="2711008" cy="276999"/>
            </a:xfrm>
            <a:prstGeom prst="rect">
              <a:avLst/>
            </a:prstGeom>
            <a:solidFill>
              <a:srgbClr val="F6F6F6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1200" dirty="0">
                  <a:solidFill>
                    <a:schemeClr val="accent5"/>
                  </a:solidFill>
                </a:rPr>
                <a:t>If negative – </a:t>
              </a:r>
              <a:r>
                <a:rPr lang="sv-SE" sz="1200" dirty="0" err="1">
                  <a:solidFill>
                    <a:schemeClr val="accent5"/>
                  </a:solidFill>
                </a:rPr>
                <a:t>consider</a:t>
              </a:r>
              <a:r>
                <a:rPr lang="sv-SE" sz="1200" dirty="0">
                  <a:solidFill>
                    <a:schemeClr val="accent5"/>
                  </a:solidFill>
                </a:rPr>
                <a:t> </a:t>
              </a:r>
              <a:r>
                <a:rPr lang="sv-SE" sz="1200" dirty="0" err="1">
                  <a:solidFill>
                    <a:schemeClr val="accent5"/>
                  </a:solidFill>
                </a:rPr>
                <a:t>other</a:t>
              </a:r>
              <a:r>
                <a:rPr lang="sv-SE" sz="1200" dirty="0">
                  <a:solidFill>
                    <a:schemeClr val="accent5"/>
                  </a:solidFill>
                </a:rPr>
                <a:t> </a:t>
              </a:r>
              <a:r>
                <a:rPr lang="sv-SE" sz="1200" dirty="0" err="1">
                  <a:solidFill>
                    <a:schemeClr val="accent5"/>
                  </a:solidFill>
                </a:rPr>
                <a:t>causes</a:t>
              </a:r>
              <a:r>
                <a:rPr lang="sv-SE" sz="1200" dirty="0">
                  <a:solidFill>
                    <a:schemeClr val="accent5"/>
                  </a:solidFill>
                </a:rPr>
                <a:t> </a:t>
              </a:r>
              <a:endParaRPr lang="sv-SE" sz="1200" dirty="0">
                <a:solidFill>
                  <a:schemeClr val="accent5"/>
                </a:solidFill>
                <a:highlight>
                  <a:srgbClr val="FFFF00"/>
                </a:highlight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3893986-DAD8-4364-8066-41FACE031255}"/>
                </a:ext>
              </a:extLst>
            </p:cNvPr>
            <p:cNvCxnSpPr>
              <a:cxnSpLocks/>
              <a:stCxn id="11" idx="2"/>
              <a:endCxn id="12" idx="0"/>
            </p:cNvCxnSpPr>
            <p:nvPr/>
          </p:nvCxnSpPr>
          <p:spPr bwMode="auto">
            <a:xfrm>
              <a:off x="4595242" y="1526878"/>
              <a:ext cx="0" cy="15731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6C18BB4-1032-42B6-9C49-9753585CDF86}"/>
                </a:ext>
              </a:extLst>
            </p:cNvPr>
            <p:cNvCxnSpPr>
              <a:cxnSpLocks/>
              <a:stCxn id="12" idx="2"/>
              <a:endCxn id="13" idx="0"/>
            </p:cNvCxnSpPr>
            <p:nvPr/>
          </p:nvCxnSpPr>
          <p:spPr bwMode="auto">
            <a:xfrm>
              <a:off x="4595243" y="1961194"/>
              <a:ext cx="0" cy="42542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8703AC70-4604-4AB1-889C-8945D2EFFFF7}"/>
                </a:ext>
              </a:extLst>
            </p:cNvPr>
            <p:cNvCxnSpPr>
              <a:cxnSpLocks/>
              <a:stCxn id="12" idx="2"/>
              <a:endCxn id="17" idx="3"/>
            </p:cNvCxnSpPr>
            <p:nvPr/>
          </p:nvCxnSpPr>
          <p:spPr bwMode="auto">
            <a:xfrm rot="5400000">
              <a:off x="3718367" y="1217448"/>
              <a:ext cx="133130" cy="1620623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58837BD-F76C-4820-8392-2B10EB3D7C35}"/>
                </a:ext>
              </a:extLst>
            </p:cNvPr>
            <p:cNvCxnSpPr>
              <a:cxnSpLocks/>
              <a:stCxn id="17" idx="2"/>
              <a:endCxn id="18" idx="0"/>
            </p:cNvCxnSpPr>
            <p:nvPr/>
          </p:nvCxnSpPr>
          <p:spPr bwMode="auto">
            <a:xfrm flipH="1">
              <a:off x="1619115" y="2232823"/>
              <a:ext cx="1" cy="153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4AE28775-B404-431E-A215-32CDE1B1D458}"/>
                </a:ext>
              </a:extLst>
            </p:cNvPr>
            <p:cNvCxnSpPr>
              <a:cxnSpLocks/>
              <a:stCxn id="18" idx="2"/>
              <a:endCxn id="19" idx="0"/>
            </p:cNvCxnSpPr>
            <p:nvPr/>
          </p:nvCxnSpPr>
          <p:spPr bwMode="auto">
            <a:xfrm rot="5400000">
              <a:off x="1177954" y="2424899"/>
              <a:ext cx="202439" cy="679885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6434E752-9F70-4600-9985-A575DB8B84E8}"/>
                </a:ext>
              </a:extLst>
            </p:cNvPr>
            <p:cNvCxnSpPr>
              <a:cxnSpLocks/>
              <a:stCxn id="18" idx="2"/>
              <a:endCxn id="20" idx="0"/>
            </p:cNvCxnSpPr>
            <p:nvPr/>
          </p:nvCxnSpPr>
          <p:spPr bwMode="auto">
            <a:xfrm rot="16200000" flipH="1">
              <a:off x="1870671" y="2412065"/>
              <a:ext cx="202437" cy="705549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AE3287C-0D66-4D3C-8524-C2492351FD02}"/>
                </a:ext>
              </a:extLst>
            </p:cNvPr>
            <p:cNvCxnSpPr>
              <a:stCxn id="13" idx="2"/>
              <a:endCxn id="14" idx="0"/>
            </p:cNvCxnSpPr>
            <p:nvPr/>
          </p:nvCxnSpPr>
          <p:spPr bwMode="auto">
            <a:xfrm>
              <a:off x="4595243" y="2663622"/>
              <a:ext cx="0" cy="2024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7337E42-683B-48CF-B517-5ED0975A030E}"/>
                </a:ext>
              </a:extLst>
            </p:cNvPr>
            <p:cNvCxnSpPr/>
            <p:nvPr/>
          </p:nvCxnSpPr>
          <p:spPr bwMode="auto">
            <a:xfrm>
              <a:off x="4595243" y="3327724"/>
              <a:ext cx="0" cy="69007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DD20F1E-8F64-45B9-9509-892A8FA75C7F}"/>
                </a:ext>
              </a:extLst>
            </p:cNvPr>
            <p:cNvCxnSpPr>
              <a:stCxn id="15" idx="2"/>
              <a:endCxn id="16" idx="0"/>
            </p:cNvCxnSpPr>
            <p:nvPr/>
          </p:nvCxnSpPr>
          <p:spPr bwMode="auto">
            <a:xfrm flipH="1">
              <a:off x="4595243" y="4479465"/>
              <a:ext cx="1" cy="20243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2" name="Connector: Elbow 51">
              <a:extLst>
                <a:ext uri="{FF2B5EF4-FFF2-40B4-BE49-F238E27FC236}">
                  <a16:creationId xmlns:a16="http://schemas.microsoft.com/office/drawing/2014/main" id="{49FD90FB-14E2-48CF-93F2-B96780243B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95240" y="3789389"/>
              <a:ext cx="2993231" cy="228411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11E3BC8-4E53-4560-84B1-25B2053D0A09}"/>
                </a:ext>
              </a:extLst>
            </p:cNvPr>
            <p:cNvCxnSpPr>
              <a:cxnSpLocks/>
              <a:stCxn id="23" idx="2"/>
              <a:endCxn id="24" idx="0"/>
            </p:cNvCxnSpPr>
            <p:nvPr/>
          </p:nvCxnSpPr>
          <p:spPr bwMode="auto">
            <a:xfrm flipH="1">
              <a:off x="7588470" y="4479465"/>
              <a:ext cx="1" cy="20243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CD00B53-5381-2E4E-AB29-930F95B09C65}"/>
                </a:ext>
              </a:extLst>
            </p:cNvPr>
            <p:cNvCxnSpPr>
              <a:cxnSpLocks/>
              <a:stCxn id="21" idx="2"/>
              <a:endCxn id="22" idx="0"/>
            </p:cNvCxnSpPr>
            <p:nvPr/>
          </p:nvCxnSpPr>
          <p:spPr bwMode="auto">
            <a:xfrm>
              <a:off x="1619116" y="4294799"/>
              <a:ext cx="0" cy="3871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C1A66A-E2CD-4DCE-AC8B-BFBFED94BB3E}"/>
                </a:ext>
              </a:extLst>
            </p:cNvPr>
            <p:cNvSpPr txBox="1"/>
            <p:nvPr/>
          </p:nvSpPr>
          <p:spPr>
            <a:xfrm>
              <a:off x="263611" y="4017800"/>
              <a:ext cx="2711008" cy="276999"/>
            </a:xfrm>
            <a:prstGeom prst="rect">
              <a:avLst/>
            </a:prstGeom>
            <a:solidFill>
              <a:srgbClr val="F6F6F6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1200" dirty="0" err="1">
                  <a:solidFill>
                    <a:schemeClr val="accent5"/>
                  </a:solidFill>
                </a:rPr>
                <a:t>Elevated</a:t>
              </a:r>
              <a:r>
                <a:rPr lang="sv-SE" sz="1200" dirty="0">
                  <a:solidFill>
                    <a:schemeClr val="accent5"/>
                  </a:solidFill>
                </a:rPr>
                <a:t> </a:t>
              </a:r>
              <a:r>
                <a:rPr lang="sv-SE" sz="1200" dirty="0" err="1">
                  <a:solidFill>
                    <a:schemeClr val="accent5"/>
                  </a:solidFill>
                </a:rPr>
                <a:t>baseline</a:t>
              </a:r>
              <a:endParaRPr lang="sv-SE" sz="1200" dirty="0">
                <a:solidFill>
                  <a:schemeClr val="accent5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67820AC-68B2-AE4D-9F7E-7B1719FF388C}"/>
                </a:ext>
              </a:extLst>
            </p:cNvPr>
            <p:cNvCxnSpPr>
              <a:cxnSpLocks/>
              <a:endCxn id="25" idx="0"/>
            </p:cNvCxnSpPr>
            <p:nvPr/>
          </p:nvCxnSpPr>
          <p:spPr bwMode="auto">
            <a:xfrm flipH="1">
              <a:off x="7588470" y="5420566"/>
              <a:ext cx="2" cy="20243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478A4F0-DF4D-441B-BEAA-0002DC86F50C}"/>
                </a:ext>
              </a:extLst>
            </p:cNvPr>
            <p:cNvSpPr txBox="1"/>
            <p:nvPr/>
          </p:nvSpPr>
          <p:spPr>
            <a:xfrm>
              <a:off x="6232967" y="4017800"/>
              <a:ext cx="2711008" cy="461665"/>
            </a:xfrm>
            <a:prstGeom prst="rect">
              <a:avLst/>
            </a:prstGeom>
            <a:solidFill>
              <a:srgbClr val="F6F6F6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1200" dirty="0">
                  <a:solidFill>
                    <a:schemeClr val="accent5"/>
                  </a:solidFill>
                </a:rPr>
                <a:t>Normal </a:t>
              </a:r>
              <a:r>
                <a:rPr lang="sv-SE" sz="1200" dirty="0" err="1">
                  <a:solidFill>
                    <a:schemeClr val="accent5"/>
                  </a:solidFill>
                </a:rPr>
                <a:t>baseline</a:t>
              </a:r>
              <a:r>
                <a:rPr lang="sv-SE" sz="1200" dirty="0">
                  <a:solidFill>
                    <a:schemeClr val="accent5"/>
                  </a:solidFill>
                </a:rPr>
                <a:t> </a:t>
              </a:r>
            </a:p>
            <a:p>
              <a:pPr algn="ctr"/>
              <a:r>
                <a:rPr lang="sv-SE" sz="1200" dirty="0">
                  <a:solidFill>
                    <a:schemeClr val="accent5"/>
                  </a:solidFill>
                </a:rPr>
                <a:t>Normal </a:t>
              </a:r>
              <a:r>
                <a:rPr lang="sv-SE" sz="1200" dirty="0" err="1">
                  <a:solidFill>
                    <a:schemeClr val="accent5"/>
                  </a:solidFill>
                </a:rPr>
                <a:t>during</a:t>
              </a:r>
              <a:r>
                <a:rPr lang="sv-SE" sz="1200" dirty="0">
                  <a:solidFill>
                    <a:schemeClr val="accent5"/>
                  </a:solidFill>
                </a:rPr>
                <a:t> event</a:t>
              </a:r>
            </a:p>
          </p:txBody>
        </p:sp>
        <p:cxnSp>
          <p:nvCxnSpPr>
            <p:cNvPr id="75" name="Connector: Elbow 51">
              <a:extLst>
                <a:ext uri="{FF2B5EF4-FFF2-40B4-BE49-F238E27FC236}">
                  <a16:creationId xmlns:a16="http://schemas.microsoft.com/office/drawing/2014/main" id="{740DA10E-9AFF-DE4B-8254-070235BE167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619114" y="3789389"/>
              <a:ext cx="2993231" cy="228411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788166-3FE8-4389-837D-5D6DBE8DDC19}"/>
                </a:ext>
              </a:extLst>
            </p:cNvPr>
            <p:cNvSpPr txBox="1"/>
            <p:nvPr/>
          </p:nvSpPr>
          <p:spPr>
            <a:xfrm>
              <a:off x="6232966" y="4681901"/>
              <a:ext cx="2711008" cy="738665"/>
            </a:xfrm>
            <a:prstGeom prst="rect">
              <a:avLst/>
            </a:prstGeom>
            <a:solidFill>
              <a:srgbClr val="F6F6F6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sv-SE" sz="1200" dirty="0" err="1">
                  <a:solidFill>
                    <a:schemeClr val="accent5"/>
                  </a:solidFill>
                </a:rPr>
                <a:t>Consider</a:t>
              </a:r>
              <a:r>
                <a:rPr lang="sv-SE" sz="1200" dirty="0">
                  <a:solidFill>
                    <a:schemeClr val="accent5"/>
                  </a:solidFill>
                </a:rPr>
                <a:t> the </a:t>
              </a:r>
              <a:r>
                <a:rPr lang="sv-SE" sz="1200" dirty="0" err="1">
                  <a:solidFill>
                    <a:schemeClr val="accent5"/>
                  </a:solidFill>
                </a:rPr>
                <a:t>following</a:t>
              </a:r>
              <a:r>
                <a:rPr lang="sv-SE" sz="1200" dirty="0">
                  <a:solidFill>
                    <a:schemeClr val="accent5"/>
                  </a:solidFill>
                </a:rPr>
                <a:t>:</a:t>
              </a:r>
            </a:p>
            <a:p>
              <a:pPr marL="102870" indent="-126206">
                <a:buFont typeface="Arial" panose="020B0604020202020204" pitchFamily="34" charset="0"/>
                <a:buChar char="•"/>
                <a:tabLst>
                  <a:tab pos="1200150" algn="l"/>
                </a:tabLst>
              </a:pPr>
              <a:r>
                <a:rPr lang="sv-SE" sz="1000" dirty="0">
                  <a:solidFill>
                    <a:schemeClr val="accent5"/>
                  </a:solidFill>
                </a:rPr>
                <a:t>24-hr </a:t>
              </a:r>
              <a:r>
                <a:rPr lang="sv-SE" sz="1000" dirty="0" err="1">
                  <a:solidFill>
                    <a:schemeClr val="accent5"/>
                  </a:solidFill>
                </a:rPr>
                <a:t>urine</a:t>
              </a:r>
              <a:r>
                <a:rPr lang="sv-SE" sz="1000" dirty="0">
                  <a:solidFill>
                    <a:schemeClr val="accent5"/>
                  </a:solidFill>
                </a:rPr>
                <a:t> PGF2</a:t>
              </a:r>
              <a:r>
                <a:rPr lang="el-GR" sz="1000" dirty="0">
                  <a:solidFill>
                    <a:schemeClr val="accent5"/>
                  </a:solidFill>
                </a:rPr>
                <a:t>α</a:t>
              </a:r>
              <a:r>
                <a:rPr lang="en-US" sz="1000" dirty="0">
                  <a:solidFill>
                    <a:schemeClr val="accent5"/>
                  </a:solidFill>
                </a:rPr>
                <a:t>	•   </a:t>
              </a:r>
              <a:r>
                <a:rPr lang="sv-SE" sz="1000" dirty="0" err="1">
                  <a:solidFill>
                    <a:schemeClr val="accent5"/>
                  </a:solidFill>
                </a:rPr>
                <a:t>Calcitonin</a:t>
              </a:r>
              <a:endParaRPr lang="sv-SE" sz="1000" dirty="0">
                <a:solidFill>
                  <a:schemeClr val="accent5"/>
                </a:solidFill>
              </a:endParaRPr>
            </a:p>
            <a:p>
              <a:pPr marL="102870" indent="-126206">
                <a:buFont typeface="Arial" panose="020B0604020202020204" pitchFamily="34" charset="0"/>
                <a:buChar char="•"/>
                <a:tabLst>
                  <a:tab pos="1200150" algn="l"/>
                </a:tabLst>
              </a:pPr>
              <a:r>
                <a:rPr lang="sv-SE" sz="1000" dirty="0">
                  <a:solidFill>
                    <a:schemeClr val="accent5"/>
                  </a:solidFill>
                </a:rPr>
                <a:t>24-hr urine 5HIAA	•   Metanephrines</a:t>
              </a:r>
            </a:p>
            <a:p>
              <a:pPr marL="102870" indent="-126206">
                <a:buFont typeface="Arial" panose="020B0604020202020204" pitchFamily="34" charset="0"/>
                <a:buChar char="•"/>
                <a:tabLst>
                  <a:tab pos="1200150" algn="l"/>
                </a:tabLst>
              </a:pPr>
              <a:r>
                <a:rPr lang="sv-SE" sz="1000" dirty="0">
                  <a:solidFill>
                    <a:schemeClr val="accent5"/>
                  </a:solidFill>
                </a:rPr>
                <a:t>Serum VIP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08235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3AA53B-14F7-E741-9D55-81EA4BBC75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25" y="905775"/>
            <a:ext cx="5486400" cy="4178808"/>
          </a:xfrm>
        </p:spPr>
        <p:txBody>
          <a:bodyPr/>
          <a:lstStyle/>
          <a:p>
            <a:pPr marL="342900" indent="-342900"/>
            <a:r>
              <a:rPr lang="en-US" dirty="0" err="1"/>
              <a:t>Tryptase</a:t>
            </a:r>
            <a:r>
              <a:rPr lang="en-US" dirty="0"/>
              <a:t> is an enzyme and is the most abundant granule protein in mast cells</a:t>
            </a:r>
            <a:r>
              <a:rPr lang="en-US" baseline="30000" dirty="0"/>
              <a:t>1,2</a:t>
            </a:r>
          </a:p>
          <a:p>
            <a:pPr marL="342900" indent="-342900"/>
            <a:r>
              <a:rPr lang="en-US" dirty="0"/>
              <a:t>Mature </a:t>
            </a:r>
            <a:r>
              <a:rPr lang="en-US" dirty="0" err="1"/>
              <a:t>tryptase</a:t>
            </a:r>
            <a:r>
              <a:rPr lang="en-US" dirty="0"/>
              <a:t> is stored in granules as a heparin-stabilized active tetramer</a:t>
            </a:r>
            <a:r>
              <a:rPr lang="en-US" baseline="30000" dirty="0"/>
              <a:t>1,2</a:t>
            </a:r>
            <a:endParaRPr lang="en-US" dirty="0"/>
          </a:p>
          <a:p>
            <a:pPr marL="342900" indent="-342900"/>
            <a:r>
              <a:rPr lang="en-US" dirty="0" err="1"/>
              <a:t>Proforms</a:t>
            </a:r>
            <a:r>
              <a:rPr lang="en-US" dirty="0"/>
              <a:t> of </a:t>
            </a:r>
            <a:r>
              <a:rPr lang="el-GR" dirty="0"/>
              <a:t>α-</a:t>
            </a:r>
            <a:r>
              <a:rPr lang="en-US" dirty="0" err="1"/>
              <a:t>tryptase</a:t>
            </a:r>
            <a:r>
              <a:rPr lang="en-US" dirty="0"/>
              <a:t> and </a:t>
            </a:r>
            <a:r>
              <a:rPr lang="en-US" dirty="0" err="1"/>
              <a:t>ß-tryptase</a:t>
            </a:r>
            <a:r>
              <a:rPr lang="en-US" dirty="0"/>
              <a:t> are continuously released into the circulation and constitute the individual baseline </a:t>
            </a:r>
            <a:r>
              <a:rPr lang="en-US" dirty="0" err="1"/>
              <a:t>tryptase</a:t>
            </a:r>
            <a:r>
              <a:rPr lang="en-US" dirty="0"/>
              <a:t> level in serum or plasma</a:t>
            </a:r>
            <a:r>
              <a:rPr lang="en-US" baseline="30000" dirty="0"/>
              <a:t>3,4</a:t>
            </a:r>
          </a:p>
          <a:p>
            <a:pPr marL="342900" indent="-342900"/>
            <a:r>
              <a:rPr lang="en-US" dirty="0"/>
              <a:t>Each individual has its own unique baseline level of total </a:t>
            </a:r>
            <a:r>
              <a:rPr lang="en-US" dirty="0" err="1"/>
              <a:t>tryptase</a:t>
            </a:r>
            <a:r>
              <a:rPr lang="en-US" dirty="0"/>
              <a:t> which is normally stable over time</a:t>
            </a:r>
            <a:r>
              <a:rPr lang="en-US" baseline="30000" dirty="0"/>
              <a:t>3,4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067DC54-44A0-0240-A823-367B50638F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0026" y="5482036"/>
            <a:ext cx="5474634" cy="646331"/>
          </a:xfrm>
        </p:spPr>
        <p:txBody>
          <a:bodyPr/>
          <a:lstStyle/>
          <a:p>
            <a:r>
              <a:rPr lang="en-US" dirty="0"/>
              <a:t>Schwartz LB et al. </a:t>
            </a:r>
            <a:r>
              <a:rPr lang="en-US" dirty="0" err="1"/>
              <a:t>Tryptase</a:t>
            </a:r>
            <a:r>
              <a:rPr lang="en-US" dirty="0"/>
              <a:t> From Human Pulmonary Mast Cells. Purification and Characterization. </a:t>
            </a:r>
            <a:r>
              <a:rPr lang="en-US" i="1" dirty="0"/>
              <a:t>J </a:t>
            </a:r>
            <a:r>
              <a:rPr lang="en-US" i="1" dirty="0" err="1"/>
              <a:t>Biol</a:t>
            </a:r>
            <a:r>
              <a:rPr lang="en-US" i="1" dirty="0"/>
              <a:t> Chem</a:t>
            </a:r>
            <a:r>
              <a:rPr lang="en-US" dirty="0"/>
              <a:t>. 1981 Nov 25;256(22):11939–43.</a:t>
            </a:r>
          </a:p>
          <a:p>
            <a:r>
              <a:rPr lang="en-US" dirty="0"/>
              <a:t>Pereira PJ et al. Human Beta-</a:t>
            </a:r>
            <a:r>
              <a:rPr lang="en-US" dirty="0" err="1"/>
              <a:t>Tryptase</a:t>
            </a:r>
            <a:r>
              <a:rPr lang="en-US" dirty="0"/>
              <a:t> Is a Ring-Like Tetramer With Active Sites Facing a Central Pore. </a:t>
            </a:r>
            <a:r>
              <a:rPr lang="en-US" i="1" dirty="0"/>
              <a:t>Nature</a:t>
            </a:r>
            <a:r>
              <a:rPr lang="en-US" dirty="0"/>
              <a:t>. 1998 Mar 19;392(6673):306–11.</a:t>
            </a:r>
          </a:p>
          <a:p>
            <a:r>
              <a:rPr lang="en-US" dirty="0"/>
              <a:t>Schwartz LB et al. Development of a New, More Sensitive Immunoassay for Human </a:t>
            </a:r>
            <a:r>
              <a:rPr lang="en-US" dirty="0" err="1"/>
              <a:t>Tryptase</a:t>
            </a:r>
            <a:r>
              <a:rPr lang="en-US" dirty="0"/>
              <a:t>: Use in Systemic Anaphylaxis. </a:t>
            </a:r>
            <a:r>
              <a:rPr lang="en-US" i="1" dirty="0"/>
              <a:t>J </a:t>
            </a:r>
            <a:r>
              <a:rPr lang="en-US" i="1" dirty="0" err="1"/>
              <a:t>Clin</a:t>
            </a:r>
            <a:r>
              <a:rPr lang="en-US" i="1" dirty="0"/>
              <a:t> Immunol</a:t>
            </a:r>
            <a:r>
              <a:rPr lang="en-US" dirty="0"/>
              <a:t>. 1994 May;14(3):190–204.</a:t>
            </a:r>
          </a:p>
          <a:p>
            <a:r>
              <a:rPr lang="en-US" dirty="0"/>
              <a:t>Jones I et al. Normal day to day variations of </a:t>
            </a:r>
            <a:r>
              <a:rPr lang="en-US" dirty="0" err="1"/>
              <a:t>tryptase</a:t>
            </a:r>
            <a:r>
              <a:rPr lang="en-US" dirty="0"/>
              <a:t> in serum (</a:t>
            </a:r>
            <a:r>
              <a:rPr lang="en-US" dirty="0" err="1"/>
              <a:t>abstr</a:t>
            </a:r>
            <a:r>
              <a:rPr lang="en-US" dirty="0"/>
              <a:t>). </a:t>
            </a:r>
            <a:r>
              <a:rPr lang="en-US" i="1" dirty="0"/>
              <a:t>Allergy</a:t>
            </a:r>
            <a:r>
              <a:rPr lang="en-US" dirty="0"/>
              <a:t>. 2000;55(</a:t>
            </a:r>
            <a:r>
              <a:rPr lang="en-US" dirty="0" err="1"/>
              <a:t>suppl</a:t>
            </a:r>
            <a:r>
              <a:rPr lang="en-US" dirty="0"/>
              <a:t> 63):214–5.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tryptase</a:t>
            </a:r>
            <a:r>
              <a:rPr lang="en-US" dirty="0"/>
              <a:t>?</a:t>
            </a:r>
            <a:r>
              <a:rPr lang="en-US" baseline="30000" dirty="0"/>
              <a:t> </a:t>
            </a:r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41CA484-CC14-4240-9F33-8DFD8826D5C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7" r="30109"/>
          <a:stretch/>
        </p:blipFill>
        <p:spPr>
          <a:xfrm flipH="1">
            <a:off x="6005068" y="533400"/>
            <a:ext cx="3138931" cy="5764212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BC776B-D74F-8143-BDF5-4305D1E1C80F}"/>
              </a:ext>
            </a:extLst>
          </p:cNvPr>
          <p:cNvSpPr/>
          <p:nvPr/>
        </p:nvSpPr>
        <p:spPr bwMode="auto">
          <a:xfrm>
            <a:off x="572037" y="4761012"/>
            <a:ext cx="2645821" cy="569387"/>
          </a:xfrm>
          <a:prstGeom prst="rect">
            <a:avLst/>
          </a:prstGeom>
          <a:solidFill>
            <a:srgbClr val="F6F6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5760" tIns="68580" rIns="6858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</a:rPr>
              <a:t>A diagnostic criterion </a:t>
            </a:r>
            <a:br>
              <a:rPr lang="en-US" sz="1400" b="1" dirty="0">
                <a:solidFill>
                  <a:schemeClr val="accent3"/>
                </a:solidFill>
              </a:rPr>
            </a:br>
            <a:r>
              <a:rPr lang="en-US" sz="1400" b="1" dirty="0">
                <a:solidFill>
                  <a:schemeClr val="accent3"/>
                </a:solidFill>
              </a:rPr>
              <a:t>in systemic </a:t>
            </a:r>
            <a:r>
              <a:rPr lang="en-US" sz="1400" b="1" dirty="0" err="1">
                <a:solidFill>
                  <a:schemeClr val="accent3"/>
                </a:solidFill>
              </a:rPr>
              <a:t>mastocytosis</a:t>
            </a:r>
            <a:endParaRPr lang="en-GB" sz="1400" b="1" dirty="0">
              <a:solidFill>
                <a:schemeClr val="accent3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235DDF-2712-644A-9AED-E36AD47696FF}"/>
              </a:ext>
            </a:extLst>
          </p:cNvPr>
          <p:cNvGrpSpPr>
            <a:grpSpLocks noChangeAspect="1"/>
          </p:cNvGrpSpPr>
          <p:nvPr/>
        </p:nvGrpSpPr>
        <p:grpSpPr>
          <a:xfrm>
            <a:off x="275351" y="4751438"/>
            <a:ext cx="582930" cy="582930"/>
            <a:chOff x="2117226" y="4038455"/>
            <a:chExt cx="900884" cy="90088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4CB5BA3-E6D4-A445-B925-11AD9135AF67}"/>
                </a:ext>
              </a:extLst>
            </p:cNvPr>
            <p:cNvSpPr/>
            <p:nvPr/>
          </p:nvSpPr>
          <p:spPr bwMode="auto">
            <a:xfrm>
              <a:off x="2117226" y="4038455"/>
              <a:ext cx="900884" cy="900884"/>
            </a:xfrm>
            <a:prstGeom prst="ellipse">
              <a:avLst/>
            </a:prstGeom>
            <a:solidFill>
              <a:schemeClr val="bg1"/>
            </a:solidFill>
            <a:ln w="317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75" dirty="0">
                <a:solidFill>
                  <a:srgbClr val="FF0000"/>
                </a:solidFill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C631D72-99F2-4C43-9B6D-E63FCCBB5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5695" y="4308720"/>
              <a:ext cx="423945" cy="423945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1B82112-8F5A-0242-9369-1105363587D6}"/>
              </a:ext>
            </a:extLst>
          </p:cNvPr>
          <p:cNvSpPr/>
          <p:nvPr/>
        </p:nvSpPr>
        <p:spPr bwMode="auto">
          <a:xfrm>
            <a:off x="3607757" y="4761012"/>
            <a:ext cx="2066904" cy="569387"/>
          </a:xfrm>
          <a:prstGeom prst="rect">
            <a:avLst/>
          </a:prstGeom>
          <a:solidFill>
            <a:srgbClr val="F6F6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5760" tIns="68580" rIns="6858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</a:rPr>
              <a:t>A marker for mast </a:t>
            </a:r>
            <a:br>
              <a:rPr lang="en-US" sz="1400" b="1" dirty="0">
                <a:solidFill>
                  <a:schemeClr val="accent3"/>
                </a:solidFill>
              </a:rPr>
            </a:br>
            <a:r>
              <a:rPr lang="en-US" sz="1400" b="1" dirty="0">
                <a:solidFill>
                  <a:schemeClr val="accent3"/>
                </a:solidFill>
              </a:rPr>
              <a:t>cell activation</a:t>
            </a:r>
            <a:endParaRPr lang="en-GB" sz="1400" b="1" dirty="0">
              <a:solidFill>
                <a:schemeClr val="accent3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042810-473F-2941-AC25-51C86C2BC9C7}"/>
              </a:ext>
            </a:extLst>
          </p:cNvPr>
          <p:cNvGrpSpPr>
            <a:grpSpLocks noChangeAspect="1"/>
          </p:cNvGrpSpPr>
          <p:nvPr/>
        </p:nvGrpSpPr>
        <p:grpSpPr>
          <a:xfrm>
            <a:off x="3316292" y="4751438"/>
            <a:ext cx="582930" cy="582930"/>
            <a:chOff x="2117226" y="4038455"/>
            <a:chExt cx="900884" cy="9008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60B12AA-1C17-C643-A45F-EA2CAF566423}"/>
                </a:ext>
              </a:extLst>
            </p:cNvPr>
            <p:cNvSpPr/>
            <p:nvPr/>
          </p:nvSpPr>
          <p:spPr bwMode="auto">
            <a:xfrm>
              <a:off x="2117226" y="4038455"/>
              <a:ext cx="900884" cy="900884"/>
            </a:xfrm>
            <a:prstGeom prst="ellipse">
              <a:avLst/>
            </a:prstGeom>
            <a:solidFill>
              <a:schemeClr val="bg1"/>
            </a:solidFill>
            <a:ln w="317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75" dirty="0">
                <a:solidFill>
                  <a:srgbClr val="FF0000"/>
                </a:solidFill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5064B7C-10D9-0346-B151-63CF0D9BB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55695" y="4308720"/>
              <a:ext cx="423945" cy="423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628942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740263-C180-6947-BAB6-9D458142A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33400"/>
          </a:xfrm>
        </p:spPr>
        <p:txBody>
          <a:bodyPr/>
          <a:lstStyle/>
          <a:p>
            <a:r>
              <a:rPr lang="en-US" dirty="0" err="1"/>
              <a:t>ImmunoCAP</a:t>
            </a:r>
            <a:r>
              <a:rPr lang="en-US" sz="1600" baseline="54000" dirty="0" err="1"/>
              <a:t>TM</a:t>
            </a:r>
            <a:r>
              <a:rPr lang="en-US" dirty="0"/>
              <a:t> </a:t>
            </a:r>
            <a:r>
              <a:rPr lang="en-US" dirty="0" err="1"/>
              <a:t>Tryptase</a:t>
            </a:r>
            <a:r>
              <a:rPr lang="en-US" dirty="0"/>
              <a:t> test</a:t>
            </a:r>
            <a:endParaRPr lang="en-US" baseline="3000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28292FB-E7A9-064A-9D13-0B0B2C31AA0F}"/>
              </a:ext>
            </a:extLst>
          </p:cNvPr>
          <p:cNvSpPr txBox="1">
            <a:spLocks/>
          </p:cNvSpPr>
          <p:nvPr/>
        </p:nvSpPr>
        <p:spPr bwMode="auto">
          <a:xfrm>
            <a:off x="227456" y="5654748"/>
            <a:ext cx="8723376" cy="35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3" tIns="137160" rIns="68573" bIns="137160" numCol="1" anchor="ctr" anchorCtr="0" compatLnSpc="1">
            <a:prstTxWarp prst="textNoShape">
              <a:avLst/>
            </a:prstTxWarp>
          </a:bodyPr>
          <a:lstStyle>
            <a:lvl1pPr marL="228600" indent="-228600" algn="l" defTabSz="171450" rtl="0" eaLnBrk="1" fontAlgn="base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8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533525" indent="0" algn="l" rtl="0" eaLnBrk="1" fontAlgn="base" hangingPunct="1">
              <a:spcBef>
                <a:spcPct val="0"/>
              </a:spcBef>
              <a:spcAft>
                <a:spcPct val="20000"/>
              </a:spcAft>
              <a:buNone/>
              <a:defRPr sz="12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0" indent="0" algn="ctr">
              <a:spcBef>
                <a:spcPct val="20000"/>
              </a:spcBef>
              <a:buNone/>
            </a:pPr>
            <a:r>
              <a:rPr lang="en-US" sz="2000" b="1" kern="0" dirty="0">
                <a:solidFill>
                  <a:schemeClr val="accent4"/>
                </a:solidFill>
              </a:rPr>
              <a:t>See limitations of the procedure as set out in the </a:t>
            </a:r>
            <a:br>
              <a:rPr lang="en-US" sz="2000" b="1" kern="0" dirty="0">
                <a:solidFill>
                  <a:schemeClr val="accent4"/>
                </a:solidFill>
              </a:rPr>
            </a:br>
            <a:r>
              <a:rPr lang="en-US" sz="2000" b="1" i="1" kern="0" dirty="0">
                <a:solidFill>
                  <a:schemeClr val="accent4"/>
                </a:solidFill>
              </a:rPr>
              <a:t>Directions for Use of </a:t>
            </a:r>
            <a:r>
              <a:rPr lang="en-US" sz="2000" b="1" i="1" kern="0" dirty="0" err="1">
                <a:solidFill>
                  <a:schemeClr val="accent4"/>
                </a:solidFill>
              </a:rPr>
              <a:t>ImmunoCAP</a:t>
            </a:r>
            <a:r>
              <a:rPr lang="en-US" sz="2000" b="1" i="1" kern="0" baseline="52000" dirty="0" err="1">
                <a:solidFill>
                  <a:schemeClr val="accent4"/>
                </a:solidFill>
              </a:rPr>
              <a:t>TM</a:t>
            </a:r>
            <a:r>
              <a:rPr lang="en-US" sz="2000" b="1" i="1" kern="0" dirty="0">
                <a:solidFill>
                  <a:schemeClr val="accent4"/>
                </a:solidFill>
              </a:rPr>
              <a:t> </a:t>
            </a:r>
            <a:r>
              <a:rPr lang="en-US" sz="2000" b="1" i="1" kern="0" dirty="0" err="1">
                <a:solidFill>
                  <a:schemeClr val="accent4"/>
                </a:solidFill>
              </a:rPr>
              <a:t>Tryptase</a:t>
            </a:r>
            <a:endParaRPr lang="en-US" sz="2000" b="1" i="1" kern="0" dirty="0">
              <a:solidFill>
                <a:schemeClr val="accent4"/>
              </a:solidFill>
            </a:endParaRPr>
          </a:p>
        </p:txBody>
      </p:sp>
      <p:graphicFrame>
        <p:nvGraphicFramePr>
          <p:cNvPr id="20" name="Content Placeholder 3">
            <a:extLst>
              <a:ext uri="{FF2B5EF4-FFF2-40B4-BE49-F238E27FC236}">
                <a16:creationId xmlns:a16="http://schemas.microsoft.com/office/drawing/2014/main" id="{CA20944C-37B7-D84E-9579-8EA344AA83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5961688"/>
              </p:ext>
            </p:extLst>
          </p:nvPr>
        </p:nvGraphicFramePr>
        <p:xfrm>
          <a:off x="210312" y="1382361"/>
          <a:ext cx="8723376" cy="402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66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6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5"/>
                          </a:solidFill>
                        </a:rPr>
                        <a:t>Calibrator range</a:t>
                      </a:r>
                      <a:endParaRPr lang="en-GB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 marL="685800" marR="0" marT="228600" marB="228600" anchor="ctr"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1–200 </a:t>
                      </a:r>
                      <a:r>
                        <a:rPr lang="el-GR" sz="1800" b="1" dirty="0"/>
                        <a:t>μ</a:t>
                      </a:r>
                      <a:r>
                        <a:rPr lang="en-US" sz="1800" b="1" dirty="0"/>
                        <a:t>g/l</a:t>
                      </a:r>
                      <a:endParaRPr lang="en-GB" sz="1800" dirty="0"/>
                    </a:p>
                  </a:txBody>
                  <a:tcPr marL="228600" marR="228600" marT="228600" marB="228600" anchor="ctr"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5"/>
                          </a:solidFill>
                        </a:rPr>
                        <a:t>Volume needed</a:t>
                      </a:r>
                      <a:endParaRPr lang="en-GB" sz="1400" dirty="0">
                        <a:solidFill>
                          <a:schemeClr val="accent5"/>
                        </a:solidFill>
                      </a:endParaRPr>
                    </a:p>
                  </a:txBody>
                  <a:tcPr marL="685800" marR="0" marT="228600" marB="228600" anchor="ctr"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40 </a:t>
                      </a:r>
                      <a:r>
                        <a:rPr lang="el-GR" sz="1800" b="1" dirty="0"/>
                        <a:t>μ</a:t>
                      </a:r>
                      <a:r>
                        <a:rPr lang="en-US" sz="1800" b="1" dirty="0"/>
                        <a:t>l</a:t>
                      </a:r>
                      <a:r>
                        <a:rPr lang="en-US" sz="1800" dirty="0"/>
                        <a:t> </a:t>
                      </a:r>
                      <a:endParaRPr lang="en-GB" sz="1800" dirty="0"/>
                    </a:p>
                  </a:txBody>
                  <a:tcPr marL="228600" marR="228600" marT="228600" marB="228600" anchor="ctr"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5"/>
                          </a:solidFill>
                        </a:rPr>
                        <a:t>Specimen collection</a:t>
                      </a:r>
                      <a:endParaRPr lang="en-GB" sz="1400" dirty="0"/>
                    </a:p>
                  </a:txBody>
                  <a:tcPr marL="685800" marR="0" marT="228600" marB="228600" anchor="ctr"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Both serum and plasma samples from venous blood can be used </a:t>
                      </a:r>
                      <a:endParaRPr lang="en-GB" sz="1800" dirty="0"/>
                    </a:p>
                  </a:txBody>
                  <a:tcPr marL="228600" marR="228600" marT="228600" marB="228600" anchor="ctr"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5"/>
                          </a:solidFill>
                        </a:rPr>
                        <a:t>Preparation of samples</a:t>
                      </a:r>
                      <a:endParaRPr lang="en-GB" sz="1400" dirty="0"/>
                    </a:p>
                  </a:txBody>
                  <a:tcPr marL="685800" marR="0" marT="228600" marB="228600" anchor="ctr"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No need for special procedures when collecting blood or preparing the sample</a:t>
                      </a:r>
                      <a:endParaRPr lang="en-GB" sz="1800" dirty="0"/>
                    </a:p>
                  </a:txBody>
                  <a:tcPr marL="228600" marR="228600" marT="228600" marB="228600" anchor="ctr"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53F94B9-42BA-FA41-A4E7-105809C57325}"/>
              </a:ext>
            </a:extLst>
          </p:cNvPr>
          <p:cNvSpPr txBox="1">
            <a:spLocks/>
          </p:cNvSpPr>
          <p:nvPr/>
        </p:nvSpPr>
        <p:spPr>
          <a:xfrm>
            <a:off x="200025" y="964120"/>
            <a:ext cx="5486400" cy="261395"/>
          </a:xfrm>
          <a:prstGeom prst="rect">
            <a:avLst/>
          </a:prstGeom>
        </p:spPr>
        <p:txBody>
          <a:bodyPr/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18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0" indent="0">
              <a:buNone/>
            </a:pPr>
            <a:r>
              <a:rPr lang="en-US" sz="2000" b="1" kern="0" dirty="0">
                <a:solidFill>
                  <a:schemeClr val="accent4"/>
                </a:solidFill>
              </a:rPr>
              <a:t>Collecting a sample</a:t>
            </a:r>
            <a:endParaRPr lang="en-US" sz="2000" kern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130EDC-EC06-7343-92EF-6C85E828F986}"/>
              </a:ext>
            </a:extLst>
          </p:cNvPr>
          <p:cNvGrpSpPr>
            <a:grpSpLocks noChangeAspect="1"/>
          </p:cNvGrpSpPr>
          <p:nvPr/>
        </p:nvGrpSpPr>
        <p:grpSpPr>
          <a:xfrm>
            <a:off x="314083" y="1649270"/>
            <a:ext cx="473202" cy="473202"/>
            <a:chOff x="584067" y="1956283"/>
            <a:chExt cx="1387950" cy="138795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D96288-F033-0341-8F35-0FD60C48B611}"/>
                </a:ext>
              </a:extLst>
            </p:cNvPr>
            <p:cNvSpPr/>
            <p:nvPr/>
          </p:nvSpPr>
          <p:spPr bwMode="auto">
            <a:xfrm>
              <a:off x="584067" y="1956283"/>
              <a:ext cx="1387950" cy="1387950"/>
            </a:xfrm>
            <a:prstGeom prst="ellipse">
              <a:avLst/>
            </a:prstGeom>
            <a:solidFill>
              <a:schemeClr val="bg1"/>
            </a:solidFill>
            <a:ln w="317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75" dirty="0">
                <a:solidFill>
                  <a:srgbClr val="FF0000"/>
                </a:solidFill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D455187-B945-2449-AC48-628A94E0E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839" y="2230724"/>
              <a:ext cx="800100" cy="8001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38B0-8812-D643-A22C-161DD77EB762}"/>
              </a:ext>
            </a:extLst>
          </p:cNvPr>
          <p:cNvGrpSpPr>
            <a:grpSpLocks noChangeAspect="1"/>
          </p:cNvGrpSpPr>
          <p:nvPr/>
        </p:nvGrpSpPr>
        <p:grpSpPr>
          <a:xfrm>
            <a:off x="316260" y="2654790"/>
            <a:ext cx="473202" cy="473202"/>
            <a:chOff x="3539457" y="1956283"/>
            <a:chExt cx="1387950" cy="138795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6A85A0-1CAA-DF44-9F26-7FCCB4A090D1}"/>
                </a:ext>
              </a:extLst>
            </p:cNvPr>
            <p:cNvSpPr/>
            <p:nvPr/>
          </p:nvSpPr>
          <p:spPr bwMode="auto">
            <a:xfrm>
              <a:off x="3539457" y="1956283"/>
              <a:ext cx="1387950" cy="1387950"/>
            </a:xfrm>
            <a:prstGeom prst="ellipse">
              <a:avLst/>
            </a:prstGeom>
            <a:solidFill>
              <a:schemeClr val="bg1"/>
            </a:solidFill>
            <a:ln w="317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75" dirty="0">
                <a:solidFill>
                  <a:srgbClr val="FF0000"/>
                </a:solidFill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BB64A45-33F8-7D42-882A-6A87587E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33382" y="2230724"/>
              <a:ext cx="800100" cy="8001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B07225-DB95-A14C-B30C-8194D2F25E4B}"/>
              </a:ext>
            </a:extLst>
          </p:cNvPr>
          <p:cNvGrpSpPr>
            <a:grpSpLocks noChangeAspect="1"/>
          </p:cNvGrpSpPr>
          <p:nvPr/>
        </p:nvGrpSpPr>
        <p:grpSpPr>
          <a:xfrm>
            <a:off x="311906" y="3660310"/>
            <a:ext cx="473202" cy="473202"/>
            <a:chOff x="12694483" y="1887916"/>
            <a:chExt cx="631766" cy="63176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C6BFAE6-D652-EB4F-B057-E87825E5EFC8}"/>
                </a:ext>
              </a:extLst>
            </p:cNvPr>
            <p:cNvSpPr/>
            <p:nvPr/>
          </p:nvSpPr>
          <p:spPr bwMode="auto">
            <a:xfrm>
              <a:off x="12694483" y="1887916"/>
              <a:ext cx="631766" cy="631766"/>
            </a:xfrm>
            <a:prstGeom prst="ellipse">
              <a:avLst/>
            </a:prstGeom>
            <a:solidFill>
              <a:schemeClr val="bg1"/>
            </a:solidFill>
            <a:ln w="317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75">
                <a:solidFill>
                  <a:srgbClr val="FF0000"/>
                </a:solidFill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25FFD73-D342-9B43-8764-601661A60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810720" y="2000166"/>
              <a:ext cx="399291" cy="39929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64FF55-C273-F341-AC65-AC6181480AA0}"/>
              </a:ext>
            </a:extLst>
          </p:cNvPr>
          <p:cNvGrpSpPr>
            <a:grpSpLocks noChangeAspect="1"/>
          </p:cNvGrpSpPr>
          <p:nvPr/>
        </p:nvGrpSpPr>
        <p:grpSpPr>
          <a:xfrm>
            <a:off x="309729" y="4665830"/>
            <a:ext cx="473202" cy="473202"/>
            <a:chOff x="9878011" y="1785451"/>
            <a:chExt cx="1387950" cy="138795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2983CE8-691D-3249-B18A-CBBA5B20B182}"/>
                </a:ext>
              </a:extLst>
            </p:cNvPr>
            <p:cNvSpPr/>
            <p:nvPr/>
          </p:nvSpPr>
          <p:spPr bwMode="auto">
            <a:xfrm>
              <a:off x="9878011" y="1785451"/>
              <a:ext cx="1387950" cy="1387950"/>
            </a:xfrm>
            <a:prstGeom prst="ellipse">
              <a:avLst/>
            </a:prstGeom>
            <a:solidFill>
              <a:schemeClr val="bg1"/>
            </a:solidFill>
            <a:ln w="317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75" dirty="0">
                <a:solidFill>
                  <a:srgbClr val="FF0000"/>
                </a:solidFill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9A6FC4EA-3442-934D-A543-5F5ADD4C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204046" y="2061773"/>
              <a:ext cx="748333" cy="748333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86CC90E-CD6C-2145-8026-EC5FB15B5A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40" y="862149"/>
            <a:ext cx="1299156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4091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C44D0CA-4D7E-9C42-8734-D5CCE265E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25" y="962247"/>
            <a:ext cx="4144963" cy="432644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4"/>
                </a:solidFill>
              </a:rPr>
              <a:t>Timing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</a:p>
          <a:p>
            <a:pPr marL="0" indent="0">
              <a:spcAft>
                <a:spcPts val="450"/>
              </a:spcAft>
              <a:buNone/>
            </a:pPr>
            <a:r>
              <a:rPr lang="en-US" sz="1600" b="1" dirty="0"/>
              <a:t>To confirm mast cell activation: </a:t>
            </a:r>
          </a:p>
          <a:p>
            <a:pPr>
              <a:spcAft>
                <a:spcPts val="225"/>
              </a:spcAft>
            </a:pPr>
            <a:r>
              <a:rPr lang="en-US" sz="1400" dirty="0"/>
              <a:t>Blood samples should be collected between </a:t>
            </a:r>
            <a:r>
              <a:rPr lang="en-US" sz="1400" b="1" dirty="0"/>
              <a:t>15 minutes</a:t>
            </a:r>
            <a:r>
              <a:rPr lang="en-US" sz="1400" dirty="0"/>
              <a:t> and </a:t>
            </a:r>
            <a:r>
              <a:rPr lang="en-US" sz="1400" b="1" dirty="0"/>
              <a:t>3 hours</a:t>
            </a:r>
            <a:r>
              <a:rPr lang="en-US" sz="1400" dirty="0"/>
              <a:t> after the onset of anaphylactic symptoms</a:t>
            </a:r>
            <a:r>
              <a:rPr lang="en-US" sz="1400" baseline="30000" dirty="0"/>
              <a:t>1,2</a:t>
            </a:r>
          </a:p>
          <a:p>
            <a:pPr>
              <a:spcAft>
                <a:spcPts val="225"/>
              </a:spcAft>
            </a:pPr>
            <a:r>
              <a:rPr lang="en-US" sz="1400" dirty="0"/>
              <a:t>Elevated </a:t>
            </a:r>
            <a:r>
              <a:rPr lang="en-US" sz="1400" dirty="0" err="1"/>
              <a:t>tryptase</a:t>
            </a:r>
            <a:r>
              <a:rPr lang="en-US" sz="1400" dirty="0"/>
              <a:t> levels can usually be detected up to </a:t>
            </a:r>
            <a:r>
              <a:rPr lang="en-US" sz="1400" b="1" dirty="0"/>
              <a:t>6 hours </a:t>
            </a:r>
            <a:r>
              <a:rPr lang="en-US" sz="1400" dirty="0"/>
              <a:t>following an anaphylactic reaction</a:t>
            </a:r>
            <a:r>
              <a:rPr lang="en-US" sz="1400" baseline="30000" dirty="0"/>
              <a:t>1,2</a:t>
            </a:r>
          </a:p>
          <a:p>
            <a:pPr>
              <a:spcAft>
                <a:spcPts val="225"/>
              </a:spcAft>
            </a:pPr>
            <a:r>
              <a:rPr lang="en-US" sz="1400" dirty="0"/>
              <a:t>Elevated </a:t>
            </a:r>
            <a:r>
              <a:rPr lang="en-US" sz="1400" dirty="0" err="1"/>
              <a:t>tryptase</a:t>
            </a:r>
            <a:r>
              <a:rPr lang="en-US" sz="1400" dirty="0"/>
              <a:t> levels return to baseline levels </a:t>
            </a:r>
            <a:r>
              <a:rPr lang="en-US" sz="1400" b="1" dirty="0"/>
              <a:t>at least 24 hours </a:t>
            </a:r>
            <a:r>
              <a:rPr lang="en-US" sz="1400" dirty="0"/>
              <a:t>after complete resolution of all clinical symptoms</a:t>
            </a:r>
            <a:r>
              <a:rPr lang="en-US" sz="1400" baseline="30000" dirty="0"/>
              <a:t>1,2</a:t>
            </a:r>
          </a:p>
          <a:p>
            <a:pPr marL="5954" lvl="1" indent="0">
              <a:spcBef>
                <a:spcPts val="1350"/>
              </a:spcBef>
              <a:spcAft>
                <a:spcPts val="450"/>
              </a:spcAft>
              <a:buNone/>
            </a:pPr>
            <a:r>
              <a:rPr lang="en-US" b="1" dirty="0"/>
              <a:t>To measure baseline level:</a:t>
            </a:r>
          </a:p>
          <a:p>
            <a:pPr marL="144018" lvl="1" indent="-144018">
              <a:spcBef>
                <a:spcPts val="0"/>
              </a:spcBef>
              <a:buClr>
                <a:schemeClr val="accent4"/>
              </a:buClr>
            </a:pPr>
            <a:r>
              <a:rPr lang="en-US" sz="1400" dirty="0">
                <a:solidFill>
                  <a:srgbClr val="3C3C3B"/>
                </a:solidFill>
              </a:rPr>
              <a:t>Blood samples can be collected </a:t>
            </a:r>
            <a:r>
              <a:rPr lang="en-US" sz="1400" b="1" dirty="0"/>
              <a:t>any time (before or after) outside the period</a:t>
            </a:r>
            <a:r>
              <a:rPr lang="en-US" sz="1400" dirty="0">
                <a:solidFill>
                  <a:srgbClr val="3C3C3B"/>
                </a:solidFill>
              </a:rPr>
              <a:t> of an acute reaction as described above</a:t>
            </a:r>
            <a:r>
              <a:rPr lang="en-US" sz="1400" baseline="30000" dirty="0">
                <a:solidFill>
                  <a:srgbClr val="3C3C3B"/>
                </a:solidFill>
              </a:rPr>
              <a:t>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397C7A-93AC-C548-9F1E-36556F7F70A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775202" y="962247"/>
            <a:ext cx="4144963" cy="432644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4"/>
                </a:solidFill>
              </a:rPr>
              <a:t>Post mortem</a:t>
            </a:r>
          </a:p>
          <a:p>
            <a:r>
              <a:rPr lang="en-US" sz="1400" dirty="0"/>
              <a:t>An elevated </a:t>
            </a:r>
            <a:r>
              <a:rPr lang="en-US" sz="1400" dirty="0" err="1"/>
              <a:t>tryptase</a:t>
            </a:r>
            <a:r>
              <a:rPr lang="en-US" sz="1400" dirty="0"/>
              <a:t> level has been described in patients in whom death appeared to be due to anaphylaxis. To determine if this is the case, </a:t>
            </a:r>
            <a:r>
              <a:rPr lang="en-US" sz="1400" dirty="0" err="1"/>
              <a:t>tryptase</a:t>
            </a:r>
            <a:r>
              <a:rPr lang="en-US" sz="1400" dirty="0"/>
              <a:t> should be measured close to the time of death, and possibly at certain intervals thereafter</a:t>
            </a:r>
            <a:r>
              <a:rPr lang="en-US" sz="1400" baseline="30000" dirty="0"/>
              <a:t>4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ImmunoCAP</a:t>
            </a:r>
            <a:r>
              <a:rPr lang="en-US" sz="1600" baseline="54000" dirty="0" err="1"/>
              <a:t>TM</a:t>
            </a:r>
            <a:r>
              <a:rPr lang="en-US" dirty="0"/>
              <a:t> </a:t>
            </a:r>
            <a:r>
              <a:rPr lang="en-US" dirty="0" err="1"/>
              <a:t>Tryptase</a:t>
            </a:r>
            <a:r>
              <a:rPr lang="en-US" dirty="0"/>
              <a:t> test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DDC5C0E-EDF4-2847-BCE2-5759EF72F848}"/>
              </a:ext>
            </a:extLst>
          </p:cNvPr>
          <p:cNvGrpSpPr/>
          <p:nvPr/>
        </p:nvGrpSpPr>
        <p:grpSpPr>
          <a:xfrm>
            <a:off x="3591594" y="772876"/>
            <a:ext cx="584674" cy="584674"/>
            <a:chOff x="4788792" y="1224958"/>
            <a:chExt cx="779565" cy="77956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00BDB36-D7A1-FB41-B8A6-C0FAD14C3287}"/>
                </a:ext>
              </a:extLst>
            </p:cNvPr>
            <p:cNvSpPr/>
            <p:nvPr/>
          </p:nvSpPr>
          <p:spPr bwMode="auto">
            <a:xfrm>
              <a:off x="4788792" y="1224958"/>
              <a:ext cx="779565" cy="779565"/>
            </a:xfrm>
            <a:prstGeom prst="ellipse">
              <a:avLst/>
            </a:prstGeom>
            <a:solidFill>
              <a:schemeClr val="bg1"/>
            </a:solidFill>
            <a:ln w="317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75" dirty="0">
                <a:solidFill>
                  <a:srgbClr val="FF0000"/>
                </a:solidFill>
              </a:endParaRP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0752F2A6-61AD-8B42-AE0D-CFB7149B5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38390" y="1356343"/>
              <a:ext cx="480369" cy="48036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27D20D-E8E5-8A48-8AFF-D982B0AA615B}"/>
              </a:ext>
            </a:extLst>
          </p:cNvPr>
          <p:cNvGrpSpPr/>
          <p:nvPr/>
        </p:nvGrpSpPr>
        <p:grpSpPr>
          <a:xfrm>
            <a:off x="8161973" y="772876"/>
            <a:ext cx="584674" cy="584674"/>
            <a:chOff x="10882630" y="700493"/>
            <a:chExt cx="779565" cy="779565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963E3BC-71D4-6743-8FFD-9D14AFC6BD56}"/>
                </a:ext>
              </a:extLst>
            </p:cNvPr>
            <p:cNvSpPr/>
            <p:nvPr/>
          </p:nvSpPr>
          <p:spPr bwMode="auto">
            <a:xfrm>
              <a:off x="10882630" y="700493"/>
              <a:ext cx="779565" cy="779565"/>
            </a:xfrm>
            <a:prstGeom prst="ellipse">
              <a:avLst/>
            </a:prstGeom>
            <a:solidFill>
              <a:schemeClr val="bg1"/>
            </a:solidFill>
            <a:ln w="317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75">
                <a:solidFill>
                  <a:srgbClr val="FF0000"/>
                </a:solidFill>
              </a:endParaRP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377B1770-D15E-8A48-8849-88B5F39CD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72966" y="859833"/>
              <a:ext cx="398892" cy="398892"/>
            </a:xfrm>
            <a:prstGeom prst="rect">
              <a:avLst/>
            </a:prstGeom>
          </p:spPr>
        </p:pic>
      </p:grp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ECCD5B75-8324-9E4A-BA6F-CCFE6290CCA3}"/>
              </a:ext>
            </a:extLst>
          </p:cNvPr>
          <p:cNvSpPr txBox="1">
            <a:spLocks/>
          </p:cNvSpPr>
          <p:nvPr/>
        </p:nvSpPr>
        <p:spPr bwMode="auto">
          <a:xfrm>
            <a:off x="200025" y="5598539"/>
            <a:ext cx="8677275" cy="52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3" tIns="34287" rIns="68573" bIns="0" numCol="1" anchor="b" anchorCtr="0" compatLnSpc="1">
            <a:prstTxWarp prst="textNoShape">
              <a:avLst/>
            </a:prstTxWarp>
          </a:bodyPr>
          <a:lstStyle>
            <a:lvl1pPr marL="0" indent="-188913" algn="l" defTabSz="17145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E3134"/>
              </a:buClr>
              <a:buSzPct val="100000"/>
              <a:buFont typeface=""/>
              <a:buChar char="•"/>
              <a:defRPr sz="1800" b="0" baseline="0">
                <a:solidFill>
                  <a:srgbClr val="000000"/>
                </a:solidFill>
                <a:latin typeface="Arial"/>
                <a:ea typeface="ＭＳ Ｐゴシック" pitchFamily="-60" charset="-128"/>
                <a:cs typeface="ＭＳ Ｐゴシック" pitchFamily="-60" charset="-128"/>
              </a:defRPr>
            </a:lvl1pPr>
            <a:lvl2pPr marL="403225" indent="-171450" algn="l" defTabSz="3429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rgbClr val="000000"/>
                </a:solidFill>
                <a:latin typeface="Arial"/>
                <a:ea typeface="ＭＳ Ｐゴシック" pitchFamily="124" charset="-128"/>
              </a:defRPr>
            </a:lvl2pPr>
            <a:lvl3pPr marL="457200" indent="169863" algn="l" defTabSz="5715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sz="1400">
                <a:solidFill>
                  <a:srgbClr val="000000"/>
                </a:solidFill>
                <a:latin typeface="Arial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171450" indent="-17145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600" kern="0" dirty="0"/>
              <a:t>Schwartz LB. Diagnostic Value of </a:t>
            </a:r>
            <a:r>
              <a:rPr lang="en-US" sz="600" kern="0" dirty="0" err="1"/>
              <a:t>Tryptase</a:t>
            </a:r>
            <a:r>
              <a:rPr lang="en-US" sz="600" kern="0" dirty="0"/>
              <a:t> in Anaphylaxis and </a:t>
            </a:r>
            <a:r>
              <a:rPr lang="en-US" sz="600" kern="0" dirty="0" err="1"/>
              <a:t>Mastocytosis</a:t>
            </a:r>
            <a:r>
              <a:rPr lang="en-US" sz="600" kern="0" dirty="0"/>
              <a:t>. </a:t>
            </a:r>
            <a:r>
              <a:rPr lang="en-US" sz="600" i="1" kern="0" dirty="0"/>
              <a:t>Immunol Allergy </a:t>
            </a:r>
            <a:r>
              <a:rPr lang="en-US" sz="600" i="1" kern="0" dirty="0" err="1"/>
              <a:t>Clin</a:t>
            </a:r>
            <a:r>
              <a:rPr lang="en-US" sz="600" i="1" kern="0" dirty="0"/>
              <a:t> North Am</a:t>
            </a:r>
            <a:r>
              <a:rPr lang="en-US" sz="600" kern="0" dirty="0"/>
              <a:t>. 2006 Aug;26(3):451–63.</a:t>
            </a:r>
          </a:p>
          <a:p>
            <a:pPr marL="171450" indent="-17145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600" kern="0" dirty="0"/>
              <a:t>Schwartz LB et al. Time Course of Appearance and Disappearance of Human Mast Cell </a:t>
            </a:r>
            <a:r>
              <a:rPr lang="en-US" sz="600" kern="0" dirty="0" err="1"/>
              <a:t>Tryptase</a:t>
            </a:r>
            <a:r>
              <a:rPr lang="en-US" sz="600" kern="0" dirty="0"/>
              <a:t> in the Circulation After Anaphylaxis. </a:t>
            </a:r>
            <a:r>
              <a:rPr lang="en-US" sz="600" i="1" kern="0" dirty="0"/>
              <a:t>J </a:t>
            </a:r>
            <a:r>
              <a:rPr lang="en-US" sz="600" i="1" kern="0" dirty="0" err="1"/>
              <a:t>Clin</a:t>
            </a:r>
            <a:r>
              <a:rPr lang="en-US" sz="600" i="1" kern="0" dirty="0"/>
              <a:t> Invest</a:t>
            </a:r>
            <a:r>
              <a:rPr lang="en-US" sz="600" kern="0" dirty="0"/>
              <a:t>. 1989 May;83(5):1551–5.</a:t>
            </a:r>
          </a:p>
          <a:p>
            <a:pPr marL="171450" indent="-17145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600" kern="0" dirty="0"/>
              <a:t>Valent P et al. Definitions, Criteria and Global Classification of Mast Cell Disorders With Special Reference to Mast Cell Activation Syndromes: A Consensus Proposal. </a:t>
            </a:r>
            <a:r>
              <a:rPr lang="en-US" sz="600" i="1" kern="0" dirty="0" err="1"/>
              <a:t>Int</a:t>
            </a:r>
            <a:r>
              <a:rPr lang="en-US" sz="600" i="1" kern="0" dirty="0"/>
              <a:t> Arch Allergy Immunol</a:t>
            </a:r>
            <a:r>
              <a:rPr lang="en-US" sz="600" kern="0" dirty="0"/>
              <a:t>. 2012;157(3):215–25.</a:t>
            </a:r>
          </a:p>
          <a:p>
            <a:pPr marL="171450" indent="-171450"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600" kern="0" dirty="0"/>
              <a:t>McLean-Tooke A et al. Postmortem Serum </a:t>
            </a:r>
            <a:r>
              <a:rPr lang="en-US" sz="600" kern="0" dirty="0" err="1"/>
              <a:t>Tryptase</a:t>
            </a:r>
            <a:r>
              <a:rPr lang="en-US" sz="600" kern="0" dirty="0"/>
              <a:t> Levels in Anaphylactic and Non-Anaphylactic Deaths. </a:t>
            </a:r>
            <a:r>
              <a:rPr lang="en-US" sz="600" i="1" kern="0" dirty="0"/>
              <a:t>J </a:t>
            </a:r>
            <a:r>
              <a:rPr lang="en-US" sz="600" i="1" kern="0" dirty="0" err="1"/>
              <a:t>Clin</a:t>
            </a:r>
            <a:r>
              <a:rPr lang="en-US" sz="600" i="1" kern="0" dirty="0"/>
              <a:t> </a:t>
            </a:r>
            <a:r>
              <a:rPr lang="en-US" sz="600" i="1" kern="0" dirty="0" err="1"/>
              <a:t>Pathol</a:t>
            </a:r>
            <a:r>
              <a:rPr lang="en-US" sz="600" kern="0" dirty="0"/>
              <a:t>. 2014 Feb;67(2):134–8.</a:t>
            </a:r>
          </a:p>
        </p:txBody>
      </p:sp>
    </p:spTree>
    <p:extLst>
      <p:ext uri="{BB962C8B-B14F-4D97-AF65-F5344CB8AC3E}">
        <p14:creationId xmlns:p14="http://schemas.microsoft.com/office/powerpoint/2010/main" val="379581857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3AA53B-14F7-E741-9D55-81EA4BBC75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25" y="905775"/>
            <a:ext cx="5486400" cy="4178808"/>
          </a:xfrm>
        </p:spPr>
        <p:txBody>
          <a:bodyPr/>
          <a:lstStyle/>
          <a:p>
            <a:pPr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Difficult to pinpoint the cause of the clinical situation, due to:</a:t>
            </a:r>
          </a:p>
          <a:p>
            <a:pPr marL="285750" indent="-285750"/>
            <a:r>
              <a:rPr lang="en-US" dirty="0"/>
              <a:t>Multiple drugs and substances have potential to cause anaphylactic reactions</a:t>
            </a:r>
            <a:r>
              <a:rPr lang="en-US" baseline="30000" dirty="0"/>
              <a:t>1,2</a:t>
            </a:r>
            <a:r>
              <a:rPr lang="en-US" dirty="0"/>
              <a:t> </a:t>
            </a:r>
          </a:p>
          <a:p>
            <a:pPr marL="285750" indent="-285750"/>
            <a:r>
              <a:rPr lang="en-US" dirty="0"/>
              <a:t>Several drugs administered in short time</a:t>
            </a:r>
          </a:p>
          <a:p>
            <a:pPr marL="285750" indent="-285750"/>
            <a:r>
              <a:rPr lang="en-US" dirty="0"/>
              <a:t>The symptoms may mimic “normal” adverse reactions to anesthesia induction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067DC54-44A0-0240-A823-367B50638F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0026" y="5666702"/>
            <a:ext cx="5474634" cy="461665"/>
          </a:xfrm>
        </p:spPr>
        <p:txBody>
          <a:bodyPr/>
          <a:lstStyle/>
          <a:p>
            <a:r>
              <a:rPr lang="en-US" dirty="0" err="1"/>
              <a:t>Kroigaard</a:t>
            </a:r>
            <a:r>
              <a:rPr lang="en-US" dirty="0"/>
              <a:t> M et al. Scandinavian Clinical Practice Guidelines on the Diagnosis, Management and Follow-Up of Anaphylaxis During </a:t>
            </a:r>
            <a:r>
              <a:rPr lang="en-US" dirty="0" err="1"/>
              <a:t>Anaesthesia</a:t>
            </a:r>
            <a:r>
              <a:rPr lang="en-US" dirty="0"/>
              <a:t>. </a:t>
            </a:r>
            <a:br>
              <a:rPr lang="en-US" dirty="0"/>
            </a:br>
            <a:r>
              <a:rPr lang="en-US" i="1" dirty="0"/>
              <a:t>Acta</a:t>
            </a:r>
            <a:r>
              <a:rPr lang="en-US" dirty="0"/>
              <a:t> </a:t>
            </a:r>
            <a:r>
              <a:rPr lang="en-US" i="1" dirty="0" err="1"/>
              <a:t>Anaesthesiol</a:t>
            </a:r>
            <a:r>
              <a:rPr lang="en-US" i="1" dirty="0"/>
              <a:t> Scand</a:t>
            </a:r>
            <a:r>
              <a:rPr lang="en-US" dirty="0"/>
              <a:t>. 2007 Jul;51(6):655–70.</a:t>
            </a:r>
          </a:p>
          <a:p>
            <a:r>
              <a:rPr lang="en-US" dirty="0"/>
              <a:t>Garvey LH et al. Effect of General Anesthesia and Orthopedic Surgery on Serum </a:t>
            </a:r>
            <a:r>
              <a:rPr lang="en-US" dirty="0" err="1"/>
              <a:t>Tryptase</a:t>
            </a:r>
            <a:r>
              <a:rPr lang="en-US" dirty="0"/>
              <a:t>. </a:t>
            </a:r>
            <a:r>
              <a:rPr lang="en-US" i="1" dirty="0"/>
              <a:t>Anesthesiology</a:t>
            </a:r>
            <a:r>
              <a:rPr lang="en-US" dirty="0"/>
              <a:t>. 2010 May;112(5):1184–9.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Was it drug induced anaphylaxis?</a:t>
            </a:r>
            <a:endParaRPr lang="en-US" dirty="0"/>
          </a:p>
        </p:txBody>
      </p:sp>
      <p:pic>
        <p:nvPicPr>
          <p:cNvPr id="12" name="Content Placeholder 16">
            <a:extLst>
              <a:ext uri="{FF2B5EF4-FFF2-40B4-BE49-F238E27FC236}">
                <a16:creationId xmlns:a16="http://schemas.microsoft.com/office/drawing/2014/main" id="{0DF87E5D-6FDF-DC48-9CB1-5601C35F12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3" r="10461"/>
          <a:stretch/>
        </p:blipFill>
        <p:spPr bwMode="auto">
          <a:xfrm>
            <a:off x="6005070" y="533401"/>
            <a:ext cx="3138930" cy="5764212"/>
          </a:xfrm>
          <a:prstGeom prst="rect">
            <a:avLst/>
          </a:prstGeom>
          <a:solidFill>
            <a:srgbClr val="F6F6F6"/>
          </a:solidFill>
          <a:ln w="15875" cap="flat" algn="ctr">
            <a:noFill/>
            <a:round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59501148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3AA53B-14F7-E741-9D55-81EA4BBC75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24" y="905775"/>
            <a:ext cx="5486400" cy="4178808"/>
          </a:xfrm>
        </p:spPr>
        <p:txBody>
          <a:bodyPr/>
          <a:lstStyle/>
          <a:p>
            <a:pPr indent="0">
              <a:buNone/>
            </a:pPr>
            <a:r>
              <a:rPr lang="en-US" sz="2000" b="1" dirty="0">
                <a:solidFill>
                  <a:schemeClr val="accent4"/>
                </a:solidFill>
              </a:rPr>
              <a:t>Confirming mast cell activation</a:t>
            </a:r>
          </a:p>
          <a:p>
            <a:pPr marL="257175" indent="-257175"/>
            <a:r>
              <a:rPr lang="en-US" dirty="0"/>
              <a:t>Help to distinguish if the reaction was due to mast cell activation or if the cause was non-immunological</a:t>
            </a:r>
            <a:r>
              <a:rPr lang="en-US" baseline="30000" dirty="0"/>
              <a:t>1 </a:t>
            </a:r>
          </a:p>
          <a:p>
            <a:pPr marL="257175" indent="-257175"/>
            <a:r>
              <a:rPr lang="en-US" dirty="0"/>
              <a:t>Transient increase in the </a:t>
            </a:r>
            <a:r>
              <a:rPr lang="en-US" dirty="0" err="1"/>
              <a:t>tryptase</a:t>
            </a:r>
            <a:r>
              <a:rPr lang="en-US" dirty="0"/>
              <a:t> level by at least 20%, above the baseline level, plus 2 µg/l confirm mast cell activation</a:t>
            </a:r>
            <a:r>
              <a:rPr lang="en-US" baseline="30000" dirty="0"/>
              <a:t>2</a:t>
            </a:r>
          </a:p>
          <a:p>
            <a:pPr marL="257175" indent="-257175"/>
            <a:r>
              <a:rPr lang="en-US" dirty="0"/>
              <a:t>The difference between the peak level minus the baseline </a:t>
            </a:r>
            <a:r>
              <a:rPr lang="en-US" dirty="0" err="1"/>
              <a:t>tryptase</a:t>
            </a:r>
            <a:r>
              <a:rPr lang="en-US" dirty="0"/>
              <a:t> level is expressed as delta-</a:t>
            </a:r>
            <a:r>
              <a:rPr lang="en-US" dirty="0" err="1"/>
              <a:t>tryptase</a:t>
            </a:r>
            <a:r>
              <a:rPr lang="en-US" dirty="0"/>
              <a:t> (</a:t>
            </a:r>
            <a:r>
              <a:rPr lang="el-GR" dirty="0"/>
              <a:t>Δ-</a:t>
            </a:r>
            <a:r>
              <a:rPr lang="en-US" dirty="0" err="1"/>
              <a:t>tryptase</a:t>
            </a:r>
            <a:r>
              <a:rPr lang="en-US" dirty="0"/>
              <a:t>)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067DC54-44A0-0240-A823-367B50638F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0025" y="5666702"/>
            <a:ext cx="5486400" cy="461665"/>
          </a:xfrm>
        </p:spPr>
        <p:txBody>
          <a:bodyPr>
            <a:spAutoFit/>
          </a:bodyPr>
          <a:lstStyle/>
          <a:p>
            <a:r>
              <a:rPr lang="en-US" dirty="0"/>
              <a:t>Schwartz LB. Diagnostic Value of </a:t>
            </a:r>
            <a:r>
              <a:rPr lang="en-US" dirty="0" err="1"/>
              <a:t>Tryptase</a:t>
            </a:r>
            <a:r>
              <a:rPr lang="en-US" dirty="0"/>
              <a:t> in Anaphylaxis and </a:t>
            </a:r>
            <a:r>
              <a:rPr lang="en-US" dirty="0" err="1"/>
              <a:t>Mastocytosis</a:t>
            </a:r>
            <a:r>
              <a:rPr lang="en-US" dirty="0"/>
              <a:t>. </a:t>
            </a:r>
            <a:r>
              <a:rPr lang="en-US" i="1" dirty="0"/>
              <a:t>Immunol Allergy </a:t>
            </a:r>
            <a:r>
              <a:rPr lang="en-US" i="1" dirty="0" err="1"/>
              <a:t>Clin</a:t>
            </a:r>
            <a:r>
              <a:rPr lang="en-US" i="1" dirty="0"/>
              <a:t> North Am</a:t>
            </a:r>
            <a:r>
              <a:rPr lang="en-US" dirty="0"/>
              <a:t>. 2006 Aug;26(3):451–63.</a:t>
            </a:r>
          </a:p>
          <a:p>
            <a:r>
              <a:rPr lang="en-US" dirty="0"/>
              <a:t>Valent P et al. Definitions, Criteria and Global Classification of Mast Cell Disorders With Special Reference to Mast Cell Activation Syndromes: </a:t>
            </a:r>
            <a:br>
              <a:rPr lang="en-US" dirty="0"/>
            </a:br>
            <a:r>
              <a:rPr lang="en-US" dirty="0"/>
              <a:t>A Consensus Proposal. </a:t>
            </a:r>
            <a:r>
              <a:rPr lang="en-US" i="1" dirty="0" err="1"/>
              <a:t>Int</a:t>
            </a:r>
            <a:r>
              <a:rPr lang="en-US" i="1" dirty="0"/>
              <a:t> Arch Allergy Immunol</a:t>
            </a:r>
            <a:r>
              <a:rPr lang="en-US" dirty="0"/>
              <a:t>. 2012;157(3):215–25.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a </a:t>
            </a:r>
            <a:r>
              <a:rPr lang="en-US" dirty="0" err="1"/>
              <a:t>tryptase</a:t>
            </a:r>
            <a:r>
              <a:rPr lang="en-US" dirty="0"/>
              <a:t> test help explain the reaction? </a:t>
            </a:r>
          </a:p>
        </p:txBody>
      </p:sp>
      <p:pic>
        <p:nvPicPr>
          <p:cNvPr id="12" name="Content Placeholder 16">
            <a:extLst>
              <a:ext uri="{FF2B5EF4-FFF2-40B4-BE49-F238E27FC236}">
                <a16:creationId xmlns:a16="http://schemas.microsoft.com/office/drawing/2014/main" id="{0DF87E5D-6FDF-DC48-9CB1-5601C35F12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3" r="10461"/>
          <a:stretch/>
        </p:blipFill>
        <p:spPr bwMode="auto">
          <a:xfrm>
            <a:off x="6005070" y="533401"/>
            <a:ext cx="3138930" cy="5764212"/>
          </a:xfrm>
          <a:prstGeom prst="rect">
            <a:avLst/>
          </a:prstGeom>
          <a:solidFill>
            <a:srgbClr val="F6F6F6"/>
          </a:solidFill>
          <a:ln w="15875" cap="flat" algn="ctr">
            <a:noFill/>
            <a:round/>
            <a:headEnd type="none" w="med" len="med"/>
            <a:tailEnd type="none" w="med" len="med"/>
          </a:ln>
          <a:effectLst/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D54361E-D167-8347-8C2C-9C165043C8F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00024" y="4389845"/>
            <a:ext cx="5560695" cy="783883"/>
          </a:xfrm>
          <a:solidFill>
            <a:srgbClr val="F6F6F6"/>
          </a:solidFill>
        </p:spPr>
        <p:txBody>
          <a:bodyPr anchor="ctr" anchorCtr="0"/>
          <a:lstStyle/>
          <a:p>
            <a:pPr indent="0" algn="ctr">
              <a:spcBef>
                <a:spcPct val="200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3"/>
                </a:solidFill>
              </a:rPr>
              <a:t>Mast cell activation is confirmed if:</a:t>
            </a:r>
            <a:r>
              <a:rPr lang="en-US" b="1" baseline="30000" dirty="0">
                <a:solidFill>
                  <a:schemeClr val="accent3"/>
                </a:solidFill>
              </a:rPr>
              <a:t>2</a:t>
            </a:r>
          </a:p>
          <a:p>
            <a:pPr indent="0" algn="ctr">
              <a:spcBef>
                <a:spcPct val="20000"/>
              </a:spcBef>
              <a:buNone/>
            </a:pPr>
            <a:r>
              <a:rPr lang="en-US" sz="14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Δ-tryptase</a:t>
            </a:r>
            <a:r>
              <a:rPr lang="en-US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≥ 20% of the individual’s own baseline </a:t>
            </a:r>
            <a:r>
              <a:rPr lang="en-US" sz="14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tryptase</a:t>
            </a:r>
            <a:r>
              <a:rPr lang="en-US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 µg/l</a:t>
            </a:r>
            <a:endParaRPr lang="en-US" sz="2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57253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65C82A-0186-5444-B062-CE2E2B1AB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065215"/>
            <a:ext cx="3671151" cy="417880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Transiently elevated </a:t>
            </a:r>
            <a:r>
              <a:rPr lang="en-US" b="1" dirty="0" err="1">
                <a:solidFill>
                  <a:schemeClr val="accent4"/>
                </a:solidFill>
              </a:rPr>
              <a:t>tryptase</a:t>
            </a:r>
            <a:r>
              <a:rPr lang="en-US" b="1" dirty="0">
                <a:solidFill>
                  <a:schemeClr val="accent4"/>
                </a:solidFill>
              </a:rPr>
              <a:t> level</a:t>
            </a:r>
          </a:p>
          <a:p>
            <a:r>
              <a:rPr lang="en-US" sz="1800" dirty="0"/>
              <a:t>15 minutes to 3 hours after the reaction</a:t>
            </a:r>
            <a:r>
              <a:rPr lang="en-US" sz="1800" baseline="30000" dirty="0"/>
              <a:t>1,2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Establish </a:t>
            </a:r>
            <a:r>
              <a:rPr lang="en-US" b="1" dirty="0" err="1">
                <a:solidFill>
                  <a:schemeClr val="accent4"/>
                </a:solidFill>
              </a:rPr>
              <a:t>tryptase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br>
              <a:rPr lang="en-US" b="1" dirty="0">
                <a:solidFill>
                  <a:schemeClr val="accent4"/>
                </a:solidFill>
              </a:rPr>
            </a:br>
            <a:r>
              <a:rPr lang="en-US" b="1" dirty="0">
                <a:solidFill>
                  <a:schemeClr val="accent4"/>
                </a:solidFill>
              </a:rPr>
              <a:t>baseline level</a:t>
            </a:r>
          </a:p>
          <a:p>
            <a:r>
              <a:rPr lang="en-US" sz="1800" dirty="0"/>
              <a:t>24 – 48 hours after the reaction, when all clinical symptoms have been resolved</a:t>
            </a:r>
            <a:r>
              <a:rPr lang="en-US" sz="1800" baseline="30000" dirty="0"/>
              <a:t>2,3</a:t>
            </a:r>
          </a:p>
          <a:p>
            <a:r>
              <a:rPr lang="en-US" sz="1800" dirty="0"/>
              <a:t>Each individual is its own control. Since the change from baseline is measured there is no need for a reference range or cut off</a:t>
            </a:r>
            <a:r>
              <a:rPr lang="en-US" sz="1800" baseline="30000" dirty="0"/>
              <a:t>4,5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B23328E-4F48-E148-A79E-C9D140D7D5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0025" y="5482036"/>
            <a:ext cx="8677275" cy="646331"/>
          </a:xfrm>
        </p:spPr>
        <p:txBody>
          <a:bodyPr/>
          <a:lstStyle/>
          <a:p>
            <a:r>
              <a:rPr lang="en-US" dirty="0"/>
              <a:t>Schwartz LB. Diagnostic Value of </a:t>
            </a:r>
            <a:r>
              <a:rPr lang="en-US" dirty="0" err="1"/>
              <a:t>Tryptase</a:t>
            </a:r>
            <a:r>
              <a:rPr lang="en-US" dirty="0"/>
              <a:t> in Anaphylaxis and </a:t>
            </a:r>
            <a:r>
              <a:rPr lang="en-US" dirty="0" err="1"/>
              <a:t>Mastocytosis</a:t>
            </a:r>
            <a:r>
              <a:rPr lang="en-US" dirty="0"/>
              <a:t>. </a:t>
            </a:r>
            <a:r>
              <a:rPr lang="en-US" i="1" dirty="0"/>
              <a:t>Immunol Allergy </a:t>
            </a:r>
            <a:r>
              <a:rPr lang="en-US" i="1" dirty="0" err="1"/>
              <a:t>Clin</a:t>
            </a:r>
            <a:r>
              <a:rPr lang="en-US" i="1" dirty="0"/>
              <a:t> North Am</a:t>
            </a:r>
            <a:r>
              <a:rPr lang="en-US" dirty="0"/>
              <a:t>. 2006 Aug;26(3):451–63.</a:t>
            </a:r>
          </a:p>
          <a:p>
            <a:r>
              <a:rPr lang="en-US" dirty="0"/>
              <a:t>Valent P et al. Definitions, Criteria and Global Classification of Mast Cell Disorders With Special Reference to Mast Cell Activation Syndromes: A Consensus Proposal. </a:t>
            </a:r>
            <a:r>
              <a:rPr lang="en-US" i="1" dirty="0" err="1"/>
              <a:t>Int</a:t>
            </a:r>
            <a:r>
              <a:rPr lang="en-US" i="1" dirty="0"/>
              <a:t> Arch Allergy Immunol</a:t>
            </a:r>
            <a:r>
              <a:rPr lang="en-US" dirty="0"/>
              <a:t>. 2012;157(3):215–25.</a:t>
            </a:r>
          </a:p>
          <a:p>
            <a:r>
              <a:rPr lang="en-US" dirty="0"/>
              <a:t>Schwartz LB et al. Time Course of Appearance and Disappearance of Human Mast Cell </a:t>
            </a:r>
            <a:r>
              <a:rPr lang="en-US" dirty="0" err="1"/>
              <a:t>Tryptase</a:t>
            </a:r>
            <a:r>
              <a:rPr lang="en-US" dirty="0"/>
              <a:t> in the Circulation After Anaphylaxis. </a:t>
            </a:r>
            <a:r>
              <a:rPr lang="en-US" i="1" dirty="0"/>
              <a:t>J </a:t>
            </a:r>
            <a:r>
              <a:rPr lang="en-US" i="1" dirty="0" err="1"/>
              <a:t>Clin</a:t>
            </a:r>
            <a:r>
              <a:rPr lang="en-US" i="1" dirty="0"/>
              <a:t> Invest</a:t>
            </a:r>
            <a:r>
              <a:rPr lang="en-US" dirty="0"/>
              <a:t>. 1989 May;83(5):1551–5.</a:t>
            </a:r>
          </a:p>
          <a:p>
            <a:r>
              <a:rPr lang="en-US" dirty="0"/>
              <a:t>Schwartz LB et al. Development of a New, More Sensitive Immunoassay for Human </a:t>
            </a:r>
            <a:r>
              <a:rPr lang="en-US" dirty="0" err="1"/>
              <a:t>Tryptase</a:t>
            </a:r>
            <a:r>
              <a:rPr lang="en-US" dirty="0"/>
              <a:t>: Use in Systemic Anaphylaxis. </a:t>
            </a:r>
            <a:r>
              <a:rPr lang="en-US" i="1" dirty="0"/>
              <a:t>J </a:t>
            </a:r>
            <a:r>
              <a:rPr lang="en-US" i="1" dirty="0" err="1"/>
              <a:t>Clin</a:t>
            </a:r>
            <a:r>
              <a:rPr lang="en-US" i="1" dirty="0"/>
              <a:t> Immunol</a:t>
            </a:r>
            <a:r>
              <a:rPr lang="en-US" dirty="0"/>
              <a:t>. 1994 May;14(3):190–204.</a:t>
            </a:r>
          </a:p>
          <a:p>
            <a:r>
              <a:rPr lang="en-US" dirty="0"/>
              <a:t>Jones I et al. Normal day to day variations of </a:t>
            </a:r>
            <a:r>
              <a:rPr lang="en-US" dirty="0" err="1"/>
              <a:t>tryptase</a:t>
            </a:r>
            <a:r>
              <a:rPr lang="en-US" dirty="0"/>
              <a:t> in serum (</a:t>
            </a:r>
            <a:r>
              <a:rPr lang="en-US" dirty="0" err="1"/>
              <a:t>abstr</a:t>
            </a:r>
            <a:r>
              <a:rPr lang="en-US" dirty="0"/>
              <a:t>). </a:t>
            </a:r>
            <a:r>
              <a:rPr lang="en-US" i="1" dirty="0"/>
              <a:t>Allergy</a:t>
            </a:r>
            <a:r>
              <a:rPr lang="en-US" dirty="0"/>
              <a:t>. 2000;55(</a:t>
            </a:r>
            <a:r>
              <a:rPr lang="en-US" dirty="0" err="1"/>
              <a:t>suppl</a:t>
            </a:r>
            <a:r>
              <a:rPr lang="en-US" dirty="0"/>
              <a:t> 63):214–5.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742CAE-E6BC-2446-A478-962DDD953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Tryptase (what and when)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D77A63-3D21-C549-AE79-0FAB6C488193}"/>
              </a:ext>
            </a:extLst>
          </p:cNvPr>
          <p:cNvGrpSpPr>
            <a:grpSpLocks noChangeAspect="1"/>
          </p:cNvGrpSpPr>
          <p:nvPr/>
        </p:nvGrpSpPr>
        <p:grpSpPr>
          <a:xfrm>
            <a:off x="4578320" y="1065213"/>
            <a:ext cx="4365655" cy="2327811"/>
            <a:chOff x="7679410" y="2053525"/>
            <a:chExt cx="4245890" cy="2263951"/>
          </a:xfrm>
        </p:grpSpPr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4EB2084F-8FF0-4E45-AA7A-E60864141DD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679410" y="2053525"/>
              <a:ext cx="4245890" cy="2263951"/>
            </a:xfrm>
            <a:prstGeom prst="rect">
              <a:avLst/>
            </a:prstGeom>
            <a:solidFill>
              <a:srgbClr val="F6F6F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30" tIns="182880" rIns="91430" bIns="91440" numCol="1" anchor="ctr" anchorCtr="0" compatLnSpc="1">
              <a:prstTxWarp prst="textNoShape">
                <a:avLst/>
              </a:prstTxWarp>
            </a:bodyPr>
            <a:lstStyle>
              <a:lvl1pPr marL="228600" indent="-228600" algn="l" defTabSz="171450" rtl="0" eaLnBrk="1" fontAlgn="base" hangingPunct="1">
                <a:spcBef>
                  <a:spcPct val="0"/>
                </a:spcBef>
                <a:spcAft>
                  <a:spcPts val="0"/>
                </a:spcAft>
                <a:buClr>
                  <a:schemeClr val="tx1"/>
                </a:buClr>
                <a:buFont typeface="+mj-lt"/>
                <a:buAutoNum type="arabicPeriod"/>
                <a:defRPr sz="800" b="0">
                  <a:solidFill>
                    <a:schemeClr val="tx1"/>
                  </a:solidFill>
                  <a:latin typeface="+mn-lt"/>
                  <a:ea typeface="ＭＳ Ｐゴシック" pitchFamily="-60" charset="-128"/>
                  <a:cs typeface="ＭＳ Ｐゴシック" pitchFamily="-60" charset="-128"/>
                </a:defRPr>
              </a:lvl1pPr>
              <a:lvl2pPr marL="342900" indent="-171450" algn="l" defTabSz="342900" rtl="0" eaLnBrk="1" fontAlgn="base" hangingPunct="1">
                <a:spcBef>
                  <a:spcPct val="0"/>
                </a:spcBef>
                <a:spcAft>
                  <a:spcPts val="600"/>
                </a:spcAft>
                <a:buClr>
                  <a:schemeClr val="accent5">
                    <a:lumMod val="75000"/>
                  </a:schemeClr>
                </a:buClr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+mn-lt"/>
                  <a:ea typeface="ＭＳ Ｐゴシック" pitchFamily="124" charset="-128"/>
                </a:defRPr>
              </a:lvl2pPr>
              <a:lvl3pPr marL="571500" indent="-171450" algn="l" defTabSz="571500" rtl="0" eaLnBrk="1" fontAlgn="base" hangingPunct="1">
                <a:spcBef>
                  <a:spcPct val="0"/>
                </a:spcBef>
                <a:spcAft>
                  <a:spcPts val="600"/>
                </a:spcAft>
                <a:buClr>
                  <a:schemeClr val="accent5">
                    <a:lumMod val="75000"/>
                  </a:schemeClr>
                </a:buClr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+mn-lt"/>
                  <a:ea typeface="ＭＳ Ｐゴシック" pitchFamily="124" charset="-128"/>
                </a:defRPr>
              </a:lvl3pPr>
              <a:lvl4pPr marL="1317625" indent="-203200" algn="l" rtl="0" eaLnBrk="1" fontAlgn="base" hangingPunct="1">
                <a:spcBef>
                  <a:spcPct val="0"/>
                </a:spcBef>
                <a:spcAft>
                  <a:spcPct val="2000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+mn-lt"/>
                  <a:ea typeface="ＭＳ Ｐゴシック" pitchFamily="124" charset="-128"/>
                </a:defRPr>
              </a:lvl4pPr>
              <a:lvl5pPr marL="1533525" indent="0" algn="l" rtl="0" eaLnBrk="1" fontAlgn="base" hangingPunct="1">
                <a:spcBef>
                  <a:spcPct val="0"/>
                </a:spcBef>
                <a:spcAft>
                  <a:spcPct val="20000"/>
                </a:spcAft>
                <a:buNone/>
                <a:defRPr sz="1200">
                  <a:solidFill>
                    <a:schemeClr val="tx1"/>
                  </a:solidFill>
                  <a:latin typeface="+mn-lt"/>
                  <a:ea typeface="ＭＳ Ｐゴシック" pitchFamily="124" charset="-128"/>
                </a:defRPr>
              </a:lvl5pPr>
              <a:lvl6pPr marL="2173288" indent="-182563" algn="l" rtl="0" eaLnBrk="1" fontAlgn="base" hangingPunct="1">
                <a:spcBef>
                  <a:spcPct val="0"/>
                </a:spcBef>
                <a:spcAft>
                  <a:spcPct val="20000"/>
                </a:spcAft>
                <a:buChar char="•"/>
                <a:defRPr sz="1500">
                  <a:solidFill>
                    <a:schemeClr val="tx1"/>
                  </a:solidFill>
                  <a:latin typeface="+mn-lt"/>
                  <a:ea typeface="ＭＳ Ｐゴシック" pitchFamily="124" charset="-128"/>
                </a:defRPr>
              </a:lvl6pPr>
              <a:lvl7pPr marL="2630488" indent="-182563" algn="l" rtl="0" eaLnBrk="1" fontAlgn="base" hangingPunct="1">
                <a:spcBef>
                  <a:spcPct val="0"/>
                </a:spcBef>
                <a:spcAft>
                  <a:spcPct val="20000"/>
                </a:spcAft>
                <a:buChar char="•"/>
                <a:defRPr sz="1500">
                  <a:solidFill>
                    <a:schemeClr val="tx1"/>
                  </a:solidFill>
                  <a:latin typeface="+mn-lt"/>
                  <a:ea typeface="ＭＳ Ｐゴシック" pitchFamily="124" charset="-128"/>
                </a:defRPr>
              </a:lvl7pPr>
              <a:lvl8pPr marL="3087688" indent="-182563" algn="l" rtl="0" eaLnBrk="1" fontAlgn="base" hangingPunct="1">
                <a:spcBef>
                  <a:spcPct val="0"/>
                </a:spcBef>
                <a:spcAft>
                  <a:spcPct val="20000"/>
                </a:spcAft>
                <a:buChar char="•"/>
                <a:defRPr sz="1500">
                  <a:solidFill>
                    <a:schemeClr val="tx1"/>
                  </a:solidFill>
                  <a:latin typeface="+mn-lt"/>
                  <a:ea typeface="ＭＳ Ｐゴシック" pitchFamily="124" charset="-128"/>
                </a:defRPr>
              </a:lvl8pPr>
              <a:lvl9pPr marL="3544888" indent="-182563" algn="l" rtl="0" eaLnBrk="1" fontAlgn="base" hangingPunct="1">
                <a:spcBef>
                  <a:spcPct val="0"/>
                </a:spcBef>
                <a:spcAft>
                  <a:spcPct val="20000"/>
                </a:spcAft>
                <a:buChar char="•"/>
                <a:defRPr sz="1500">
                  <a:solidFill>
                    <a:schemeClr val="tx1"/>
                  </a:solidFill>
                  <a:latin typeface="+mn-lt"/>
                  <a:ea typeface="ＭＳ Ｐゴシック" pitchFamily="124" charset="-128"/>
                </a:defRPr>
              </a:lvl9pPr>
            </a:lstStyle>
            <a:p>
              <a:pPr marL="0" indent="0" algn="ctr">
                <a:spcBef>
                  <a:spcPct val="20000"/>
                </a:spcBef>
                <a:buFont typeface="+mj-lt"/>
                <a:buNone/>
              </a:pPr>
              <a:endParaRPr lang="en-US" kern="0" dirty="0">
                <a:solidFill>
                  <a:schemeClr val="accent5"/>
                </a:solidFill>
              </a:endParaRPr>
            </a:p>
          </p:txBody>
        </p:sp>
        <p:pic>
          <p:nvPicPr>
            <p:cNvPr id="19" name="Platshållare för innehåll 5">
              <a:extLst>
                <a:ext uri="{FF2B5EF4-FFF2-40B4-BE49-F238E27FC236}">
                  <a16:creationId xmlns:a16="http://schemas.microsoft.com/office/drawing/2014/main" id="{4112F2A2-8F10-EC46-975E-846D7776F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53"/>
            <a:stretch/>
          </p:blipFill>
          <p:spPr>
            <a:xfrm>
              <a:off x="7965601" y="2429416"/>
              <a:ext cx="3673509" cy="1512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262227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65804A5-D815-394B-A7D1-F164305B3418}"/>
              </a:ext>
            </a:extLst>
          </p:cNvPr>
          <p:cNvSpPr/>
          <p:nvPr/>
        </p:nvSpPr>
        <p:spPr bwMode="auto">
          <a:xfrm>
            <a:off x="232896" y="1737640"/>
            <a:ext cx="4114800" cy="2146952"/>
          </a:xfrm>
          <a:prstGeom prst="rect">
            <a:avLst/>
          </a:prstGeom>
          <a:solidFill>
            <a:srgbClr val="F6F6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srgbClr val="3C3C3B"/>
              </a:solidFill>
            </a:endParaRP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4B59E0C9-44A4-C543-87E0-028E56DBC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25" y="1621651"/>
            <a:ext cx="4144963" cy="3462932"/>
          </a:xfrm>
        </p:spPr>
        <p:txBody>
          <a:bodyPr/>
          <a:lstStyle/>
          <a:p>
            <a:pPr marL="138113" lvl="1" indent="-138113"/>
            <a:r>
              <a:rPr lang="en-US" b="1" dirty="0"/>
              <a:t>Chlorhexidine</a:t>
            </a:r>
            <a:r>
              <a:rPr lang="en-US" dirty="0"/>
              <a:t> and other disinfectants </a:t>
            </a:r>
          </a:p>
          <a:p>
            <a:pPr marL="138113" lvl="1" indent="-138113"/>
            <a:r>
              <a:rPr lang="en-US" b="1" dirty="0"/>
              <a:t>Neuromuscular blocking relaxants</a:t>
            </a:r>
            <a:r>
              <a:rPr lang="en-US" dirty="0"/>
              <a:t> (NMBA) e.g. succinylcholine (</a:t>
            </a:r>
            <a:r>
              <a:rPr lang="en-US" dirty="0" err="1"/>
              <a:t>suxamethonium</a:t>
            </a:r>
            <a:r>
              <a:rPr lang="en-US" dirty="0"/>
              <a:t>)</a:t>
            </a:r>
          </a:p>
          <a:p>
            <a:pPr marL="138113" lvl="1" indent="-138113"/>
            <a:r>
              <a:rPr lang="en-US" b="1" dirty="0"/>
              <a:t>Natural rubber latex</a:t>
            </a:r>
          </a:p>
          <a:p>
            <a:pPr marL="138113" lvl="1" indent="-138113"/>
            <a:r>
              <a:rPr lang="en-US" b="1" dirty="0"/>
              <a:t>Penicillin</a:t>
            </a:r>
            <a:r>
              <a:rPr lang="en-US" dirty="0"/>
              <a:t> and other antibiotics </a:t>
            </a:r>
          </a:p>
          <a:p>
            <a:pPr marL="138113" lvl="1" indent="-138113"/>
            <a:r>
              <a:rPr lang="en-US" b="1" dirty="0"/>
              <a:t>Hypnotics</a:t>
            </a:r>
            <a:r>
              <a:rPr lang="en-US" dirty="0"/>
              <a:t> e.g. thiopental </a:t>
            </a:r>
          </a:p>
          <a:p>
            <a:pPr marL="138113" lvl="1" indent="-138113"/>
            <a:r>
              <a:rPr lang="en-US" b="1" dirty="0"/>
              <a:t>Iodinated radiocontrast dyes </a:t>
            </a:r>
          </a:p>
          <a:p>
            <a:pPr marL="138113" lvl="1" indent="-138113"/>
            <a:r>
              <a:rPr lang="en-US" b="1" dirty="0"/>
              <a:t>Opioids</a:t>
            </a:r>
            <a:r>
              <a:rPr lang="en-US" dirty="0"/>
              <a:t> e.g. morphine or structural similarities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42946F95-4942-4E40-8DB1-175D62EF21F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0025" y="5205037"/>
            <a:ext cx="8677275" cy="923330"/>
          </a:xfrm>
        </p:spPr>
        <p:txBody>
          <a:bodyPr/>
          <a:lstStyle/>
          <a:p>
            <a:r>
              <a:rPr lang="en-US" dirty="0" err="1"/>
              <a:t>Ebo</a:t>
            </a:r>
            <a:r>
              <a:rPr lang="en-US" dirty="0"/>
              <a:t> DG et al. Anaphylaxis During </a:t>
            </a:r>
            <a:r>
              <a:rPr lang="en-US" dirty="0" err="1"/>
              <a:t>Anaesthesia</a:t>
            </a:r>
            <a:r>
              <a:rPr lang="en-US" dirty="0"/>
              <a:t>: Diagnostic Approach. </a:t>
            </a:r>
            <a:r>
              <a:rPr lang="en-US" i="1" dirty="0"/>
              <a:t>Allergy</a:t>
            </a:r>
            <a:r>
              <a:rPr lang="en-US" dirty="0"/>
              <a:t>. 2007 May; 62(5):471–87.</a:t>
            </a:r>
          </a:p>
          <a:p>
            <a:r>
              <a:rPr lang="en-US" dirty="0" err="1"/>
              <a:t>Dybendal</a:t>
            </a:r>
            <a:r>
              <a:rPr lang="en-US" dirty="0"/>
              <a:t> T et al. Screening for Mast Cell Tryptase and Serum IgE Antibodies in 18 Patients With Anaphylactic Shock During General </a:t>
            </a:r>
            <a:r>
              <a:rPr lang="en-US" dirty="0" err="1"/>
              <a:t>Anaesthesia</a:t>
            </a:r>
            <a:r>
              <a:rPr lang="en-US" dirty="0"/>
              <a:t>. </a:t>
            </a:r>
            <a:r>
              <a:rPr lang="en-US" i="1" dirty="0"/>
              <a:t>Acta </a:t>
            </a:r>
            <a:r>
              <a:rPr lang="en-US" i="1" dirty="0" err="1"/>
              <a:t>Anaesthesiol</a:t>
            </a:r>
            <a:r>
              <a:rPr lang="en-US" i="1" dirty="0"/>
              <a:t> Scand</a:t>
            </a:r>
            <a:r>
              <a:rPr lang="en-US" dirty="0"/>
              <a:t>. 2003 Nov;47(10):1211–18.</a:t>
            </a:r>
          </a:p>
          <a:p>
            <a:r>
              <a:rPr lang="en-US" dirty="0" err="1"/>
              <a:t>Kroigaard</a:t>
            </a:r>
            <a:r>
              <a:rPr lang="en-US" dirty="0"/>
              <a:t> M et al. Scandinavian Clinical Practice Guidelines on the Diagnosis, Management and Follow-Up of Anaphylaxis During </a:t>
            </a:r>
            <a:r>
              <a:rPr lang="en-US" dirty="0" err="1"/>
              <a:t>Anaesthesia</a:t>
            </a:r>
            <a:r>
              <a:rPr lang="en-US" dirty="0"/>
              <a:t>. </a:t>
            </a:r>
            <a:r>
              <a:rPr lang="en-US" i="1" dirty="0"/>
              <a:t>Acta </a:t>
            </a:r>
            <a:r>
              <a:rPr lang="en-US" i="1" dirty="0" err="1"/>
              <a:t>Anaesthesiol</a:t>
            </a:r>
            <a:r>
              <a:rPr lang="en-US" i="1" dirty="0"/>
              <a:t> Scand</a:t>
            </a:r>
            <a:r>
              <a:rPr lang="en-US" dirty="0"/>
              <a:t>. 2007 Jul;51(6):655–70.</a:t>
            </a:r>
          </a:p>
          <a:p>
            <a:r>
              <a:rPr lang="en-US" dirty="0"/>
              <a:t>Ewan PW et al. BSACI Guidelines for the Investigation of Suspected Anaphylaxis During General </a:t>
            </a:r>
            <a:r>
              <a:rPr lang="en-US" dirty="0" err="1"/>
              <a:t>Anaesthesia</a:t>
            </a:r>
            <a:r>
              <a:rPr lang="en-US" dirty="0"/>
              <a:t>. </a:t>
            </a:r>
            <a:r>
              <a:rPr lang="en-US" i="1" dirty="0" err="1"/>
              <a:t>Clin</a:t>
            </a:r>
            <a:r>
              <a:rPr lang="en-US" i="1" dirty="0"/>
              <a:t> </a:t>
            </a:r>
            <a:r>
              <a:rPr lang="en-US" i="1" dirty="0" err="1"/>
              <a:t>Exp</a:t>
            </a:r>
            <a:r>
              <a:rPr lang="en-US" i="1" dirty="0"/>
              <a:t> Allergy</a:t>
            </a:r>
            <a:r>
              <a:rPr lang="en-US" dirty="0"/>
              <a:t>. 2010 Jan;40(1):15–31.</a:t>
            </a:r>
          </a:p>
          <a:p>
            <a:r>
              <a:rPr lang="en-US" dirty="0"/>
              <a:t>Lieberman P et al. The Diagnosis and Management of Anaphylaxis Practice Parameter: 2010 Update. </a:t>
            </a:r>
            <a:r>
              <a:rPr lang="en-US" i="1" dirty="0"/>
              <a:t>J Allergy </a:t>
            </a:r>
            <a:r>
              <a:rPr lang="en-US" i="1" dirty="0" err="1"/>
              <a:t>Clin</a:t>
            </a:r>
            <a:r>
              <a:rPr lang="en-US" i="1" dirty="0"/>
              <a:t> Immunol</a:t>
            </a:r>
            <a:r>
              <a:rPr lang="en-US" dirty="0"/>
              <a:t>. 2010 Sept;126(3):477–80.</a:t>
            </a:r>
          </a:p>
          <a:p>
            <a:r>
              <a:rPr lang="en-US" dirty="0"/>
              <a:t>Simons et al. 2015 Update of the Evidence Base: World Allergy Organization Anaphylaxis Guidelines 2015. </a:t>
            </a:r>
            <a:r>
              <a:rPr lang="en-US" i="1" dirty="0"/>
              <a:t>World Allergy Organ J</a:t>
            </a:r>
            <a:r>
              <a:rPr lang="en-US" dirty="0"/>
              <a:t>. 2015 Oct 28;8(1):32.</a:t>
            </a:r>
          </a:p>
          <a:p>
            <a:r>
              <a:rPr lang="en-US" dirty="0"/>
              <a:t>Simons FE et al. </a:t>
            </a:r>
            <a:r>
              <a:rPr lang="fr-FR" dirty="0"/>
              <a:t>International Consensus on (ICON) </a:t>
            </a:r>
            <a:r>
              <a:rPr lang="fr-FR" dirty="0" err="1"/>
              <a:t>Anaphylaxis</a:t>
            </a:r>
            <a:r>
              <a:rPr lang="en-US" dirty="0"/>
              <a:t>. </a:t>
            </a:r>
            <a:r>
              <a:rPr lang="en-US" i="1" dirty="0"/>
              <a:t>World Allergy Organ J</a:t>
            </a:r>
            <a:r>
              <a:rPr lang="en-US" dirty="0"/>
              <a:t>. 2014 May 30;7(1):9.</a:t>
            </a:r>
          </a:p>
          <a:p>
            <a:r>
              <a:rPr lang="en-US" dirty="0"/>
              <a:t>Gonzalez-Estrada et al. Antibiotics Are an Important Identifiable Cause of Perioperative Anaphylaxis in the United States. </a:t>
            </a:r>
            <a:r>
              <a:rPr lang="en-US" i="1" dirty="0"/>
              <a:t>J Allergy </a:t>
            </a:r>
            <a:r>
              <a:rPr lang="en-US" i="1" dirty="0" err="1"/>
              <a:t>Clin</a:t>
            </a:r>
            <a:r>
              <a:rPr lang="en-US" i="1" dirty="0"/>
              <a:t> Immunol </a:t>
            </a:r>
            <a:r>
              <a:rPr lang="en-US" i="1" dirty="0" err="1"/>
              <a:t>Pract</a:t>
            </a:r>
            <a:r>
              <a:rPr lang="en-US" dirty="0"/>
              <a:t>. 2015 Jan-Feb;3(1):101–5.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28396F7-7572-EC44-B402-E664F845A3A4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775201" y="1621651"/>
            <a:ext cx="4144963" cy="3462932"/>
          </a:xfrm>
        </p:spPr>
        <p:txBody>
          <a:bodyPr/>
          <a:lstStyle/>
          <a:p>
            <a:pPr marL="220663" lvl="1" indent="-220663" eaLnBrk="0" hangingPunct="0">
              <a:spcAft>
                <a:spcPts val="450"/>
              </a:spcAft>
            </a:pPr>
            <a:r>
              <a:rPr lang="en-US" b="1" dirty="0">
                <a:solidFill>
                  <a:srgbClr val="3C3C3B"/>
                </a:solidFill>
              </a:rPr>
              <a:t>Colloids</a:t>
            </a:r>
            <a:r>
              <a:rPr lang="en-US" dirty="0">
                <a:solidFill>
                  <a:srgbClr val="3C3C3B"/>
                </a:solidFill>
              </a:rPr>
              <a:t> e.g. dextran</a:t>
            </a:r>
          </a:p>
          <a:p>
            <a:pPr marL="220663" lvl="1" indent="-220663" eaLnBrk="0" hangingPunct="0">
              <a:spcAft>
                <a:spcPts val="450"/>
              </a:spcAft>
            </a:pPr>
            <a:r>
              <a:rPr lang="en-US" b="1" dirty="0">
                <a:solidFill>
                  <a:srgbClr val="3C3C3B"/>
                </a:solidFill>
              </a:rPr>
              <a:t>Opioids</a:t>
            </a:r>
            <a:r>
              <a:rPr lang="en-US" dirty="0">
                <a:solidFill>
                  <a:srgbClr val="3C3C3B"/>
                </a:solidFill>
              </a:rPr>
              <a:t> e.g. morphine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Agents known to trigger mast cell degranulation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83824F-9D15-0441-BD44-EEA8B79B912C}"/>
              </a:ext>
            </a:extLst>
          </p:cNvPr>
          <p:cNvSpPr/>
          <p:nvPr/>
        </p:nvSpPr>
        <p:spPr bwMode="auto">
          <a:xfrm>
            <a:off x="1406333" y="3661690"/>
            <a:ext cx="1227582" cy="8572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srgbClr val="3C3C3B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0F5107-906A-0D4F-AD9D-57832F75337B}"/>
              </a:ext>
            </a:extLst>
          </p:cNvPr>
          <p:cNvSpPr/>
          <p:nvPr/>
        </p:nvSpPr>
        <p:spPr bwMode="auto">
          <a:xfrm>
            <a:off x="2689498" y="3663419"/>
            <a:ext cx="1117854" cy="8555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srgbClr val="3C3C3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BD70DD-004D-D14E-8FD3-C6C50D850897}"/>
              </a:ext>
            </a:extLst>
          </p:cNvPr>
          <p:cNvSpPr/>
          <p:nvPr/>
        </p:nvSpPr>
        <p:spPr bwMode="auto">
          <a:xfrm>
            <a:off x="3862935" y="3797944"/>
            <a:ext cx="1117854" cy="8555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54675">
              <a:spcBef>
                <a:spcPts val="375"/>
              </a:spcBef>
            </a:pPr>
            <a:endParaRPr lang="en-US" sz="1050" dirty="0">
              <a:solidFill>
                <a:srgbClr val="3C3C3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03468E-1D69-3741-BE37-443DE224AE12}"/>
              </a:ext>
            </a:extLst>
          </p:cNvPr>
          <p:cNvSpPr/>
          <p:nvPr/>
        </p:nvSpPr>
        <p:spPr bwMode="auto">
          <a:xfrm>
            <a:off x="180884" y="4660982"/>
            <a:ext cx="1117854" cy="8555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54675">
              <a:spcBef>
                <a:spcPts val="375"/>
              </a:spcBef>
            </a:pPr>
            <a:endParaRPr lang="en-US" sz="1050" dirty="0">
              <a:solidFill>
                <a:srgbClr val="3C3C3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13A7A5-5360-3143-A43A-47F8153CFA9B}"/>
              </a:ext>
            </a:extLst>
          </p:cNvPr>
          <p:cNvSpPr/>
          <p:nvPr/>
        </p:nvSpPr>
        <p:spPr bwMode="auto">
          <a:xfrm>
            <a:off x="1352535" y="4660982"/>
            <a:ext cx="1117854" cy="8555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54675">
              <a:spcBef>
                <a:spcPts val="375"/>
              </a:spcBef>
            </a:pPr>
            <a:endParaRPr lang="en-US" sz="1050" dirty="0">
              <a:solidFill>
                <a:srgbClr val="3C3C3B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D426FF-B3B2-5A44-BF0D-CB34A9CBACCC}"/>
              </a:ext>
            </a:extLst>
          </p:cNvPr>
          <p:cNvSpPr/>
          <p:nvPr/>
        </p:nvSpPr>
        <p:spPr bwMode="auto">
          <a:xfrm>
            <a:off x="2524187" y="4660982"/>
            <a:ext cx="1117854" cy="8555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54675">
              <a:spcBef>
                <a:spcPts val="375"/>
              </a:spcBef>
            </a:pPr>
            <a:endParaRPr lang="en-US" sz="1050" dirty="0">
              <a:solidFill>
                <a:srgbClr val="3C3C3B"/>
              </a:solidFill>
            </a:endParaRPr>
          </a:p>
        </p:txBody>
      </p:sp>
      <p:sp>
        <p:nvSpPr>
          <p:cNvPr id="41" name="Content Placeholder 4">
            <a:extLst>
              <a:ext uri="{FF2B5EF4-FFF2-40B4-BE49-F238E27FC236}">
                <a16:creationId xmlns:a16="http://schemas.microsoft.com/office/drawing/2014/main" id="{BE4D3101-E553-9447-93C9-A2A669795952}"/>
              </a:ext>
            </a:extLst>
          </p:cNvPr>
          <p:cNvSpPr txBox="1">
            <a:spLocks/>
          </p:cNvSpPr>
          <p:nvPr/>
        </p:nvSpPr>
        <p:spPr bwMode="auto">
          <a:xfrm>
            <a:off x="4775201" y="962247"/>
            <a:ext cx="4114800" cy="659404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vert="horz" wrap="square" lIns="171450" tIns="34287" rIns="102870" bIns="34287" numCol="1" anchor="ctr" anchorCtr="0" compatLnSpc="1">
            <a:prstTxWarp prst="textNoShape">
              <a:avLst/>
            </a:prstTxWarp>
          </a:bodyPr>
          <a:lstStyle>
            <a:lvl1pPr marL="0" indent="-188913" algn="l" defTabSz="17145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E3134"/>
              </a:buClr>
              <a:buSzPct val="100000"/>
              <a:buFont typeface=""/>
              <a:buChar char="•"/>
              <a:defRPr sz="2000" b="0" baseline="0">
                <a:solidFill>
                  <a:srgbClr val="000000"/>
                </a:solidFill>
                <a:latin typeface="Arial"/>
                <a:ea typeface="ＭＳ Ｐゴシック" pitchFamily="-60" charset="-128"/>
                <a:cs typeface="ＭＳ Ｐゴシック" pitchFamily="-60" charset="-128"/>
              </a:defRPr>
            </a:lvl1pPr>
            <a:lvl2pPr marL="403225" indent="-171450" algn="l" defTabSz="3429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latin typeface="Arial"/>
                <a:ea typeface="ＭＳ Ｐゴシック" pitchFamily="124" charset="-128"/>
              </a:defRPr>
            </a:lvl2pPr>
            <a:lvl3pPr marL="457200" indent="169863" algn="l" defTabSz="5715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rgbClr val="000000"/>
                </a:solidFill>
                <a:latin typeface="Arial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indent="0">
              <a:spcBef>
                <a:spcPts val="450"/>
              </a:spcBef>
              <a:buNone/>
            </a:pPr>
            <a:r>
              <a:rPr lang="en-US" sz="1800" b="1" kern="0" dirty="0">
                <a:solidFill>
                  <a:schemeClr val="bg1"/>
                </a:solidFill>
              </a:rPr>
              <a:t>IgG mediated or spontaneous mast cell degranulation</a:t>
            </a:r>
            <a:r>
              <a:rPr lang="en-US" sz="1800" b="1" baseline="30000" dirty="0">
                <a:solidFill>
                  <a:schemeClr val="bg1"/>
                </a:solidFill>
              </a:rPr>
              <a:t>1-8</a:t>
            </a:r>
            <a:endParaRPr lang="en-US" sz="1800" b="1" kern="0" dirty="0">
              <a:solidFill>
                <a:schemeClr val="bg1"/>
              </a:solidFill>
            </a:endParaRP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8BF40934-F0CC-734B-ABA1-67F610EE4ACA}"/>
              </a:ext>
            </a:extLst>
          </p:cNvPr>
          <p:cNvSpPr txBox="1">
            <a:spLocks/>
          </p:cNvSpPr>
          <p:nvPr/>
        </p:nvSpPr>
        <p:spPr bwMode="auto">
          <a:xfrm>
            <a:off x="200025" y="962247"/>
            <a:ext cx="4114800" cy="659404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vert="horz" wrap="square" lIns="171450" tIns="34287" rIns="102870" bIns="34287" numCol="1" anchor="ctr" anchorCtr="0" compatLnSpc="1">
            <a:prstTxWarp prst="textNoShape">
              <a:avLst/>
            </a:prstTxWarp>
          </a:bodyPr>
          <a:lstStyle>
            <a:lvl1pPr marL="0" indent="-188913" algn="l" defTabSz="17145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E3134"/>
              </a:buClr>
              <a:buSzPct val="100000"/>
              <a:buFont typeface=""/>
              <a:buChar char="•"/>
              <a:defRPr sz="2000" b="0" baseline="0">
                <a:solidFill>
                  <a:srgbClr val="000000"/>
                </a:solidFill>
                <a:latin typeface="Arial"/>
                <a:ea typeface="ＭＳ Ｐゴシック" pitchFamily="-60" charset="-128"/>
                <a:cs typeface="ＭＳ Ｐゴシック" pitchFamily="-60" charset="-128"/>
              </a:defRPr>
            </a:lvl1pPr>
            <a:lvl2pPr marL="403225" indent="-171450" algn="l" defTabSz="3429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latin typeface="Arial"/>
                <a:ea typeface="ＭＳ Ｐゴシック" pitchFamily="124" charset="-128"/>
              </a:defRPr>
            </a:lvl2pPr>
            <a:lvl3pPr marL="457200" indent="169863" algn="l" defTabSz="5715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rgbClr val="000000"/>
                </a:solidFill>
                <a:latin typeface="Arial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indent="0">
              <a:spcBef>
                <a:spcPts val="450"/>
              </a:spcBef>
              <a:buNone/>
            </a:pPr>
            <a:r>
              <a:rPr lang="en-US" sz="1800" b="1" kern="0" dirty="0">
                <a:solidFill>
                  <a:schemeClr val="bg1"/>
                </a:solidFill>
              </a:rPr>
              <a:t>IgE mediated mast cell degranulation</a:t>
            </a:r>
            <a:r>
              <a:rPr lang="en-US" sz="1800" b="1" baseline="30000" dirty="0">
                <a:solidFill>
                  <a:schemeClr val="bg1"/>
                </a:solidFill>
              </a:rPr>
              <a:t>1-8</a:t>
            </a:r>
            <a:endParaRPr lang="en-US" sz="1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3111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3970B4-F77A-504C-86D0-2C72C5FA2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685800" tIns="45716" rIns="91430" bIns="45716" numCol="1" anchor="t" anchorCtr="0" compatLnSpc="1">
            <a:prstTxWarp prst="textNoShape">
              <a:avLst/>
            </a:prstTxWarp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1800" dirty="0"/>
              <a:t>Transient increases of </a:t>
            </a:r>
            <a:r>
              <a:rPr lang="en-US" sz="1800" dirty="0" err="1"/>
              <a:t>tryptase</a:t>
            </a:r>
            <a:r>
              <a:rPr lang="en-US" sz="1800" dirty="0"/>
              <a:t> levels are most commonly measurable in the blood after severe reactions, which involve respiratory and cardiovascular symptoms</a:t>
            </a:r>
            <a:r>
              <a:rPr lang="en-US" sz="1800" baseline="30000" dirty="0"/>
              <a:t>1,2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1800" dirty="0"/>
              <a:t>Changed </a:t>
            </a:r>
            <a:r>
              <a:rPr lang="en-US" sz="1800" dirty="0" err="1"/>
              <a:t>tryptase</a:t>
            </a:r>
            <a:r>
              <a:rPr lang="en-US" sz="1800" dirty="0"/>
              <a:t> levels may also be measured locally after allergen provocations e.g., in nasal secretions or saliva</a:t>
            </a:r>
            <a:r>
              <a:rPr lang="en-US" sz="1800" baseline="30000" dirty="0"/>
              <a:t>1,2</a:t>
            </a:r>
            <a:endParaRPr lang="en-US" sz="1800" dirty="0"/>
          </a:p>
          <a:p>
            <a:pPr marL="0" indent="0">
              <a:spcAft>
                <a:spcPts val="1800"/>
              </a:spcAft>
              <a:buNone/>
            </a:pPr>
            <a:r>
              <a:rPr lang="en-US" sz="1800" dirty="0"/>
              <a:t>In IgE mediated reactions, the increase of tryptase is more prevalent and more pronounced than in non-immunological reactions</a:t>
            </a:r>
            <a:r>
              <a:rPr lang="en-US" sz="1800" baseline="30000" dirty="0"/>
              <a:t>1,3-7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1800" dirty="0"/>
              <a:t>More commonly seen after parenteral than after oral or inhalant administration </a:t>
            </a:r>
            <a:br>
              <a:rPr lang="en-US" sz="1800" dirty="0"/>
            </a:br>
            <a:r>
              <a:rPr lang="en-US" sz="1800" dirty="0"/>
              <a:t>of the offending substance</a:t>
            </a:r>
            <a:r>
              <a:rPr lang="en-US" sz="1800" baseline="30000" dirty="0"/>
              <a:t>1,3-7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1800" dirty="0"/>
              <a:t>Raised baseline </a:t>
            </a:r>
            <a:r>
              <a:rPr lang="en-US" sz="1800" dirty="0" err="1"/>
              <a:t>tryptase</a:t>
            </a:r>
            <a:r>
              <a:rPr lang="en-US" sz="1800" dirty="0"/>
              <a:t> levels may be due to underlying mastocytosis</a:t>
            </a:r>
            <a:r>
              <a:rPr lang="en-US" sz="1800" baseline="30000" dirty="0"/>
              <a:t>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A4A87-DA44-C142-9B7D-56CFC4B20C3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wrap="square" lIns="91430" tIns="182880" rIns="9143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Jacobi HH et al. Histamine and </a:t>
            </a:r>
            <a:r>
              <a:rPr lang="en-US" dirty="0" err="1"/>
              <a:t>Tryptase</a:t>
            </a:r>
            <a:r>
              <a:rPr lang="en-US" dirty="0"/>
              <a:t> in Nasal Lavage Fluid After Allergen Challenge: Effect of 1 Week of Pretreatment With Intranasal Azelastine or Systemic Cetirizine. </a:t>
            </a:r>
            <a:r>
              <a:rPr lang="en-US" i="1" dirty="0"/>
              <a:t>J Allergy </a:t>
            </a:r>
            <a:r>
              <a:rPr lang="en-US" i="1" dirty="0" err="1"/>
              <a:t>Clin</a:t>
            </a:r>
            <a:r>
              <a:rPr lang="en-US" i="1" dirty="0"/>
              <a:t> Immunol. </a:t>
            </a:r>
            <a:r>
              <a:rPr lang="en-US" dirty="0"/>
              <a:t>1999 May;103(5): 768–72.</a:t>
            </a:r>
          </a:p>
          <a:p>
            <a:r>
              <a:rPr lang="en-US" dirty="0" err="1"/>
              <a:t>Ruëff</a:t>
            </a:r>
            <a:r>
              <a:rPr lang="en-US" dirty="0"/>
              <a:t> F et al. Release of Mast Cell Tryptase Into Saliva: A Tool to Diagnose Food Allergy by a Mucosal Challenge Test?. </a:t>
            </a:r>
            <a:r>
              <a:rPr lang="en-US" i="1" dirty="0"/>
              <a:t>Int Arch Allergy Immunol. </a:t>
            </a:r>
            <a:r>
              <a:rPr lang="en-US" dirty="0"/>
              <a:t>2011;155(3):282–8.</a:t>
            </a:r>
          </a:p>
          <a:p>
            <a:r>
              <a:rPr lang="en-US" dirty="0"/>
              <a:t>Schwartz LB. Diagnostic Value of Tryptase in Anaphylaxis and </a:t>
            </a:r>
            <a:r>
              <a:rPr lang="en-US" dirty="0" err="1"/>
              <a:t>Mastocytosis</a:t>
            </a:r>
            <a:r>
              <a:rPr lang="en-US" dirty="0"/>
              <a:t>. </a:t>
            </a:r>
            <a:r>
              <a:rPr lang="en-US" i="1" dirty="0"/>
              <a:t>Immunol Allergy </a:t>
            </a:r>
            <a:r>
              <a:rPr lang="en-US" i="1" dirty="0" err="1"/>
              <a:t>Clin</a:t>
            </a:r>
            <a:r>
              <a:rPr lang="en-US" i="1" dirty="0"/>
              <a:t> North Am</a:t>
            </a:r>
            <a:r>
              <a:rPr lang="en-US" dirty="0"/>
              <a:t>. 2006 Aug;26(3):451–63.</a:t>
            </a:r>
          </a:p>
          <a:p>
            <a:r>
              <a:rPr lang="en-US" dirty="0" err="1"/>
              <a:t>Ebo</a:t>
            </a:r>
            <a:r>
              <a:rPr lang="en-US" dirty="0"/>
              <a:t> DG et al. Anaphylaxis During </a:t>
            </a:r>
            <a:r>
              <a:rPr lang="en-US" dirty="0" err="1"/>
              <a:t>Anaesthesia</a:t>
            </a:r>
            <a:r>
              <a:rPr lang="en-US" dirty="0"/>
              <a:t>: Diagnostic Approach. </a:t>
            </a:r>
            <a:r>
              <a:rPr lang="en-US" i="1" dirty="0"/>
              <a:t>Allergy. </a:t>
            </a:r>
            <a:r>
              <a:rPr lang="en-US" dirty="0"/>
              <a:t>2007 May;62(5):471–87.</a:t>
            </a:r>
          </a:p>
          <a:p>
            <a:r>
              <a:rPr lang="en-US" dirty="0"/>
              <a:t>Simons et al. 2015 Update of the Evidence Base: World Allergy Organization Anaphylaxis Guidelines. </a:t>
            </a:r>
            <a:r>
              <a:rPr lang="en-US" i="1" dirty="0"/>
              <a:t>World Allergy Organ J</a:t>
            </a:r>
            <a:r>
              <a:rPr lang="en-US" dirty="0"/>
              <a:t>. 2015 Oct 28;8(1):32.</a:t>
            </a:r>
          </a:p>
          <a:p>
            <a:r>
              <a:rPr lang="en-US" dirty="0"/>
              <a:t>Simons FE et al. </a:t>
            </a:r>
            <a:r>
              <a:rPr lang="fr-FR" dirty="0"/>
              <a:t>International Consensus on (ICON) </a:t>
            </a:r>
            <a:r>
              <a:rPr lang="fr-FR" dirty="0" err="1"/>
              <a:t>Anaphylaxis</a:t>
            </a:r>
            <a:r>
              <a:rPr lang="en-US" dirty="0"/>
              <a:t>. </a:t>
            </a:r>
            <a:r>
              <a:rPr lang="en-US" i="1" dirty="0"/>
              <a:t>World Allergy Organ J. </a:t>
            </a:r>
            <a:r>
              <a:rPr lang="en-US" dirty="0"/>
              <a:t>2014 May 30;7(1):9.</a:t>
            </a:r>
          </a:p>
          <a:p>
            <a:r>
              <a:rPr lang="en-US" dirty="0"/>
              <a:t>Low I et al. Anaphylactic Deaths in Auckland, New Zealand: A Review of Coronial Autopsies From 1985 to 2005. </a:t>
            </a:r>
            <a:r>
              <a:rPr lang="en-US" i="1" dirty="0"/>
              <a:t>Pathology. </a:t>
            </a:r>
            <a:r>
              <a:rPr lang="en-US" dirty="0"/>
              <a:t>2006 August;38(4):328–32.</a:t>
            </a:r>
          </a:p>
          <a:p>
            <a:r>
              <a:rPr lang="en-US" dirty="0"/>
              <a:t>Horny H-P et al. </a:t>
            </a:r>
            <a:r>
              <a:rPr lang="en-US" dirty="0" err="1"/>
              <a:t>Mastocytosis</a:t>
            </a:r>
            <a:r>
              <a:rPr lang="en-US" dirty="0"/>
              <a:t>. In: </a:t>
            </a:r>
            <a:r>
              <a:rPr lang="en-US" dirty="0" err="1"/>
              <a:t>Swerdlow</a:t>
            </a:r>
            <a:r>
              <a:rPr lang="en-US" dirty="0"/>
              <a:t> SH, Campo E, Harris NL, Jaffe ES, </a:t>
            </a:r>
            <a:r>
              <a:rPr lang="en-US" dirty="0" err="1"/>
              <a:t>Pileri</a:t>
            </a:r>
            <a:r>
              <a:rPr lang="en-US" dirty="0"/>
              <a:t> SA, Stein H, Thiele J (</a:t>
            </a:r>
            <a:r>
              <a:rPr lang="en-US" dirty="0" err="1"/>
              <a:t>Eds</a:t>
            </a:r>
            <a:r>
              <a:rPr lang="en-US" dirty="0"/>
              <a:t>). WHO Classification of </a:t>
            </a:r>
            <a:r>
              <a:rPr lang="en-US" dirty="0" err="1"/>
              <a:t>Tumours</a:t>
            </a:r>
            <a:r>
              <a:rPr lang="en-US" dirty="0"/>
              <a:t> of </a:t>
            </a:r>
            <a:r>
              <a:rPr lang="en-US" dirty="0" err="1"/>
              <a:t>Haematopoietic</a:t>
            </a:r>
            <a:r>
              <a:rPr lang="en-US" dirty="0"/>
              <a:t> and Lymphoid Tissues (Revised 4th edition). IARC: Lyon, 2017.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B56DE7-BF4C-3F43-AC5A-70EE5DD25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can you expect transiently increased </a:t>
            </a:r>
            <a:r>
              <a:rPr lang="en-US" dirty="0" err="1"/>
              <a:t>tryptase</a:t>
            </a:r>
            <a:r>
              <a:rPr lang="en-US" dirty="0"/>
              <a:t> levels?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D84E79-5FE4-F140-900C-61851526074D}"/>
              </a:ext>
            </a:extLst>
          </p:cNvPr>
          <p:cNvGrpSpPr/>
          <p:nvPr/>
        </p:nvGrpSpPr>
        <p:grpSpPr>
          <a:xfrm>
            <a:off x="202139" y="1079745"/>
            <a:ext cx="473825" cy="473825"/>
            <a:chOff x="12694483" y="1887916"/>
            <a:chExt cx="631766" cy="63176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EF3D93B-FF59-E945-B4FA-6B5A700F9B19}"/>
                </a:ext>
              </a:extLst>
            </p:cNvPr>
            <p:cNvSpPr/>
            <p:nvPr/>
          </p:nvSpPr>
          <p:spPr bwMode="auto">
            <a:xfrm>
              <a:off x="12694483" y="1887916"/>
              <a:ext cx="631766" cy="631766"/>
            </a:xfrm>
            <a:prstGeom prst="ellipse">
              <a:avLst/>
            </a:prstGeom>
            <a:solidFill>
              <a:schemeClr val="bg1"/>
            </a:solidFill>
            <a:ln w="317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75">
                <a:solidFill>
                  <a:srgbClr val="FF0000"/>
                </a:solidFill>
              </a:endParaRPr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4F1D34DE-E4D1-CB43-8822-BB059830E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810720" y="2000166"/>
              <a:ext cx="399291" cy="39929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919A87-1211-0B49-A8C5-EF7D6EB51008}"/>
              </a:ext>
            </a:extLst>
          </p:cNvPr>
          <p:cNvGrpSpPr/>
          <p:nvPr/>
        </p:nvGrpSpPr>
        <p:grpSpPr>
          <a:xfrm>
            <a:off x="200025" y="2237398"/>
            <a:ext cx="473825" cy="473825"/>
            <a:chOff x="12694483" y="2489800"/>
            <a:chExt cx="631766" cy="63176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8A71C87-692E-604B-9762-7B42D1EE37F4}"/>
                </a:ext>
              </a:extLst>
            </p:cNvPr>
            <p:cNvSpPr/>
            <p:nvPr/>
          </p:nvSpPr>
          <p:spPr bwMode="auto">
            <a:xfrm>
              <a:off x="12694483" y="2489800"/>
              <a:ext cx="631766" cy="631766"/>
            </a:xfrm>
            <a:prstGeom prst="ellipse">
              <a:avLst/>
            </a:prstGeom>
            <a:solidFill>
              <a:schemeClr val="bg1"/>
            </a:solidFill>
            <a:ln w="317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75">
                <a:solidFill>
                  <a:srgbClr val="FF0000"/>
                </a:solidFill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FFFDBB9-D86F-BE47-8C7A-77B807BBC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816580" y="2630185"/>
              <a:ext cx="387573" cy="38757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BC630F-2BA0-214F-81BD-6BFD0EA9B520}"/>
              </a:ext>
            </a:extLst>
          </p:cNvPr>
          <p:cNvGrpSpPr/>
          <p:nvPr/>
        </p:nvGrpSpPr>
        <p:grpSpPr>
          <a:xfrm>
            <a:off x="200025" y="2980429"/>
            <a:ext cx="473825" cy="473825"/>
            <a:chOff x="12694483" y="3367624"/>
            <a:chExt cx="631766" cy="63176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931C533-972D-CF42-9492-2AE171095472}"/>
                </a:ext>
              </a:extLst>
            </p:cNvPr>
            <p:cNvSpPr/>
            <p:nvPr/>
          </p:nvSpPr>
          <p:spPr bwMode="auto">
            <a:xfrm>
              <a:off x="12694483" y="3367624"/>
              <a:ext cx="631766" cy="631766"/>
            </a:xfrm>
            <a:prstGeom prst="ellipse">
              <a:avLst/>
            </a:prstGeom>
            <a:solidFill>
              <a:schemeClr val="bg1"/>
            </a:solidFill>
            <a:ln w="317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75">
                <a:solidFill>
                  <a:srgbClr val="FF0000"/>
                </a:solidFill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5D877A3-8E7C-BF46-9D89-68DF80BD1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787363" y="3460504"/>
              <a:ext cx="446007" cy="44600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C873F8F-4382-F741-87F6-B1DF44D58A4F}"/>
              </a:ext>
            </a:extLst>
          </p:cNvPr>
          <p:cNvGrpSpPr/>
          <p:nvPr/>
        </p:nvGrpSpPr>
        <p:grpSpPr>
          <a:xfrm>
            <a:off x="200025" y="3772887"/>
            <a:ext cx="473825" cy="473825"/>
            <a:chOff x="12694483" y="4154008"/>
            <a:chExt cx="631766" cy="63176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A5BD44D-ECD7-5442-91F0-DF42E20B3429}"/>
                </a:ext>
              </a:extLst>
            </p:cNvPr>
            <p:cNvSpPr/>
            <p:nvPr/>
          </p:nvSpPr>
          <p:spPr bwMode="auto">
            <a:xfrm>
              <a:off x="12694483" y="4154008"/>
              <a:ext cx="631766" cy="631766"/>
            </a:xfrm>
            <a:prstGeom prst="ellipse">
              <a:avLst/>
            </a:prstGeom>
            <a:solidFill>
              <a:schemeClr val="bg1"/>
            </a:solidFill>
            <a:ln w="317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75">
                <a:solidFill>
                  <a:srgbClr val="FF0000"/>
                </a:solidFill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2F4E133B-9452-4043-8C20-F3CF4EA0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833440" y="4277761"/>
              <a:ext cx="353850" cy="35385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A1B407-878E-9A44-B1D4-082306A4BC73}"/>
              </a:ext>
            </a:extLst>
          </p:cNvPr>
          <p:cNvGrpSpPr/>
          <p:nvPr/>
        </p:nvGrpSpPr>
        <p:grpSpPr>
          <a:xfrm>
            <a:off x="200024" y="4415222"/>
            <a:ext cx="469538" cy="469538"/>
            <a:chOff x="10892964" y="707717"/>
            <a:chExt cx="779565" cy="77956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F5479D2-14AC-2E4B-B7AE-C0EE08CFF8FA}"/>
                </a:ext>
              </a:extLst>
            </p:cNvPr>
            <p:cNvSpPr/>
            <p:nvPr/>
          </p:nvSpPr>
          <p:spPr bwMode="auto">
            <a:xfrm>
              <a:off x="10892964" y="707717"/>
              <a:ext cx="779565" cy="779565"/>
            </a:xfrm>
            <a:prstGeom prst="ellipse">
              <a:avLst/>
            </a:prstGeom>
            <a:solidFill>
              <a:schemeClr val="bg1"/>
            </a:solidFill>
            <a:ln w="317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675">
                <a:solidFill>
                  <a:srgbClr val="FF0000"/>
                </a:solidFill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81AA59F7-A53B-2B40-8092-EE282F9C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052095" y="881448"/>
              <a:ext cx="515948" cy="343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554046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3AA53B-14F7-E741-9D55-81EA4BBC75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25" y="905775"/>
            <a:ext cx="5486400" cy="4178808"/>
          </a:xfrm>
        </p:spPr>
        <p:txBody>
          <a:bodyPr/>
          <a:lstStyle/>
          <a:p>
            <a:pPr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Guiding further </a:t>
            </a:r>
            <a:r>
              <a:rPr lang="en-US" sz="2000" b="1" dirty="0" err="1">
                <a:solidFill>
                  <a:srgbClr val="FF0000"/>
                </a:solidFill>
              </a:rPr>
              <a:t>mastocytosis</a:t>
            </a:r>
            <a:r>
              <a:rPr lang="en-US" sz="2000" b="1" dirty="0">
                <a:solidFill>
                  <a:srgbClr val="FF0000"/>
                </a:solidFill>
              </a:rPr>
              <a:t> evaluation </a:t>
            </a:r>
          </a:p>
          <a:p>
            <a:pPr marL="285750" indent="-285750"/>
            <a:r>
              <a:rPr lang="en-US" dirty="0"/>
              <a:t>Persistently elevated baseline levels of </a:t>
            </a:r>
            <a:r>
              <a:rPr lang="en-US" dirty="0" err="1"/>
              <a:t>tryptase</a:t>
            </a:r>
            <a:r>
              <a:rPr lang="en-US" dirty="0"/>
              <a:t>, supported by relevant case history, should lead to the evaluation of possible mastocytosis</a:t>
            </a:r>
            <a:r>
              <a:rPr lang="en-US" baseline="30000" dirty="0"/>
              <a:t>1</a:t>
            </a:r>
            <a:r>
              <a:rPr lang="en-US" dirty="0"/>
              <a:t> </a:t>
            </a:r>
          </a:p>
          <a:p>
            <a:pPr marL="285750" indent="-285750"/>
            <a:r>
              <a:rPr lang="en-US" dirty="0"/>
              <a:t>Total </a:t>
            </a:r>
            <a:r>
              <a:rPr lang="en-US" dirty="0" err="1"/>
              <a:t>tryptase</a:t>
            </a:r>
            <a:r>
              <a:rPr lang="en-US" dirty="0"/>
              <a:t> determination is recommended by the Word Health Organization (WHO) as one minor diagnostic criterion of suspected systemic mastocytosis</a:t>
            </a:r>
            <a:r>
              <a:rPr lang="en-US" baseline="30000" dirty="0"/>
              <a:t>1</a:t>
            </a:r>
          </a:p>
          <a:p>
            <a:pPr marL="285750" indent="-285750"/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067DC54-44A0-0240-A823-367B50638F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0026" y="5759035"/>
            <a:ext cx="5474634" cy="369332"/>
          </a:xfrm>
        </p:spPr>
        <p:txBody>
          <a:bodyPr/>
          <a:lstStyle/>
          <a:p>
            <a:r>
              <a:rPr lang="en-US" dirty="0"/>
              <a:t>Horny H-P et al. </a:t>
            </a:r>
            <a:r>
              <a:rPr lang="en-US" dirty="0" err="1"/>
              <a:t>Mastocytosis</a:t>
            </a:r>
            <a:r>
              <a:rPr lang="en-US" dirty="0"/>
              <a:t>. In: </a:t>
            </a:r>
            <a:r>
              <a:rPr lang="en-US" dirty="0" err="1"/>
              <a:t>Swerdlow</a:t>
            </a:r>
            <a:r>
              <a:rPr lang="en-US" dirty="0"/>
              <a:t> SH, Campo E, Harris NL, Jaffe ES, </a:t>
            </a:r>
            <a:r>
              <a:rPr lang="en-US" dirty="0" err="1"/>
              <a:t>Pileri</a:t>
            </a:r>
            <a:r>
              <a:rPr lang="en-US" dirty="0"/>
              <a:t> SA, Stein H, Thiele J (</a:t>
            </a:r>
            <a:r>
              <a:rPr lang="en-US" dirty="0" err="1"/>
              <a:t>Eds</a:t>
            </a:r>
            <a:r>
              <a:rPr lang="en-US" dirty="0"/>
              <a:t>). WHO Classification of </a:t>
            </a:r>
            <a:r>
              <a:rPr lang="en-US" dirty="0" err="1"/>
              <a:t>Tumours</a:t>
            </a:r>
            <a:r>
              <a:rPr lang="en-US" dirty="0"/>
              <a:t> of </a:t>
            </a:r>
            <a:r>
              <a:rPr lang="en-US" dirty="0" err="1"/>
              <a:t>Haematopoietic</a:t>
            </a:r>
            <a:r>
              <a:rPr lang="en-US" dirty="0"/>
              <a:t> and Lymphoid Tissues (Revised 4th edition). IARC: Lyon, 2017.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Tryptase</a:t>
            </a:r>
            <a:r>
              <a:rPr lang="en-US" dirty="0"/>
              <a:t> – as a diagnostic criterion in systemic </a:t>
            </a:r>
            <a:r>
              <a:rPr lang="en-US" dirty="0" err="1"/>
              <a:t>mastocytosis</a:t>
            </a:r>
            <a:endParaRPr lang="en-US" dirty="0"/>
          </a:p>
        </p:txBody>
      </p:sp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ED2EB41B-C28B-5549-86AB-F536A88385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1168" r="11824" b="831"/>
          <a:stretch/>
        </p:blipFill>
        <p:spPr bwMode="auto">
          <a:xfrm>
            <a:off x="6005070" y="533399"/>
            <a:ext cx="3138930" cy="576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738138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65AB03-071A-4041-B401-07CC113F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33400"/>
          </a:xfrm>
        </p:spPr>
        <p:txBody>
          <a:bodyPr vert="horz" wrap="square" lIns="274320" tIns="45716" rIns="4572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When should you consider an evaluation of </a:t>
            </a:r>
            <a:r>
              <a:rPr lang="en-US" dirty="0" err="1"/>
              <a:t>tryptase</a:t>
            </a:r>
            <a:r>
              <a:rPr lang="en-US" dirty="0"/>
              <a:t> levels?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C56F0E-FD65-6C49-B6B5-050272F36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912" y="1107566"/>
            <a:ext cx="2743200" cy="3244478"/>
          </a:xfrm>
        </p:spPr>
        <p:txBody>
          <a:bodyPr lIns="137160" tIns="137160" rIns="137160" bIns="137160"/>
          <a:lstStyle/>
          <a:p>
            <a:pPr marL="0" indent="0">
              <a:spcAft>
                <a:spcPts val="450"/>
              </a:spcAft>
              <a:buNone/>
            </a:pPr>
            <a:r>
              <a:rPr lang="en-US" b="1" kern="0" dirty="0">
                <a:solidFill>
                  <a:schemeClr val="accent5"/>
                </a:solidFill>
              </a:rPr>
              <a:t>Who</a:t>
            </a:r>
          </a:p>
          <a:p>
            <a:pPr>
              <a:spcAft>
                <a:spcPts val="450"/>
              </a:spcAft>
            </a:pPr>
            <a:r>
              <a:rPr lang="en-US" sz="1400" kern="0" dirty="0"/>
              <a:t>Patients who have had a severe reaction during surgery</a:t>
            </a:r>
          </a:p>
          <a:p>
            <a:pPr>
              <a:spcAft>
                <a:spcPts val="450"/>
              </a:spcAft>
            </a:pPr>
            <a:r>
              <a:rPr lang="en-US" sz="1400" kern="0" dirty="0"/>
              <a:t>Patients with possible allergic reactions to drugs should be candidates for investigation and mapping of their individual </a:t>
            </a:r>
            <a:r>
              <a:rPr lang="en-US" sz="1400" kern="0" dirty="0" err="1"/>
              <a:t>tryptase</a:t>
            </a:r>
            <a:r>
              <a:rPr lang="en-US" sz="1400" kern="0" dirty="0"/>
              <a:t> levels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C07D9-5AE3-8043-8E4F-0F7D338F19D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wrap="square" lIns="91430" tIns="182880" rIns="9143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 err="1"/>
              <a:t>Kroigaard</a:t>
            </a:r>
            <a:r>
              <a:rPr lang="en-US" dirty="0"/>
              <a:t> M et al. Scandinavian Clinical Practice Guidelines on the Diagnosis, Management and Follow-Up of Anaphylaxis During </a:t>
            </a:r>
            <a:r>
              <a:rPr lang="en-US" dirty="0" err="1"/>
              <a:t>Anaesthesia</a:t>
            </a:r>
            <a:r>
              <a:rPr lang="en-US" dirty="0"/>
              <a:t>. </a:t>
            </a:r>
            <a:r>
              <a:rPr lang="en-US" i="1" dirty="0"/>
              <a:t>Acta </a:t>
            </a:r>
            <a:r>
              <a:rPr lang="en-US" i="1" dirty="0" err="1"/>
              <a:t>Anaesthesiol</a:t>
            </a:r>
            <a:r>
              <a:rPr lang="en-US" i="1" dirty="0"/>
              <a:t> Scand. </a:t>
            </a:r>
            <a:r>
              <a:rPr lang="en-US" dirty="0"/>
              <a:t>2007 Jul;51(6):655–70.</a:t>
            </a:r>
          </a:p>
          <a:p>
            <a:r>
              <a:rPr lang="en-US" dirty="0"/>
              <a:t>Ewan PW et al. BSACI Guidelines for the Investigation of Suspected Anaphylaxis During General </a:t>
            </a:r>
            <a:r>
              <a:rPr lang="en-US" dirty="0" err="1"/>
              <a:t>Anaesthesia</a:t>
            </a:r>
            <a:r>
              <a:rPr lang="en-US" dirty="0"/>
              <a:t>. </a:t>
            </a:r>
            <a:r>
              <a:rPr lang="en-US" i="1" dirty="0" err="1"/>
              <a:t>Clin</a:t>
            </a:r>
            <a:r>
              <a:rPr lang="en-US" i="1" dirty="0"/>
              <a:t> </a:t>
            </a:r>
            <a:r>
              <a:rPr lang="en-US" i="1" dirty="0" err="1"/>
              <a:t>Exp</a:t>
            </a:r>
            <a:r>
              <a:rPr lang="en-US" i="1" dirty="0"/>
              <a:t> Allergy. </a:t>
            </a:r>
            <a:r>
              <a:rPr lang="en-US" dirty="0"/>
              <a:t>2010 Jan;40(1):15–31.</a:t>
            </a:r>
          </a:p>
          <a:p>
            <a:r>
              <a:rPr lang="en-US" dirty="0"/>
              <a:t>Lieberman P et al. The Diagnosis and Management of Anaphylaxis Practice Parameter: 2010 Update. </a:t>
            </a:r>
            <a:r>
              <a:rPr lang="en-US" i="1" dirty="0"/>
              <a:t>J Allergy </a:t>
            </a:r>
            <a:r>
              <a:rPr lang="en-US" i="1" dirty="0" err="1"/>
              <a:t>Clin</a:t>
            </a:r>
            <a:r>
              <a:rPr lang="en-US" i="1" dirty="0"/>
              <a:t> Immunol. </a:t>
            </a:r>
            <a:r>
              <a:rPr lang="en-US" dirty="0"/>
              <a:t>2010 Sept;126(3):477–80.</a:t>
            </a:r>
          </a:p>
          <a:p>
            <a:r>
              <a:rPr lang="en-US" dirty="0"/>
              <a:t>Simons et al. 2015 Update of the Evidence Base: World Allergy Organization Anaphylaxis Guidelines. </a:t>
            </a:r>
            <a:r>
              <a:rPr lang="en-US" i="1" dirty="0"/>
              <a:t>World Allergy Organ J</a:t>
            </a:r>
            <a:r>
              <a:rPr lang="en-US" dirty="0"/>
              <a:t>. 2015 Oct 28;8(1):32.</a:t>
            </a:r>
          </a:p>
          <a:p>
            <a:r>
              <a:rPr lang="en-US" dirty="0"/>
              <a:t>Simons FE et al. </a:t>
            </a:r>
            <a:r>
              <a:rPr lang="fr-FR" dirty="0"/>
              <a:t>International Consensus on (ICON) </a:t>
            </a:r>
            <a:r>
              <a:rPr lang="fr-FR" dirty="0" err="1"/>
              <a:t>Anaphylaxis</a:t>
            </a:r>
            <a:r>
              <a:rPr lang="en-US" dirty="0"/>
              <a:t>. </a:t>
            </a:r>
            <a:r>
              <a:rPr lang="en-US" i="1" dirty="0"/>
              <a:t>World Allergy Organ J. </a:t>
            </a:r>
            <a:r>
              <a:rPr lang="en-US" dirty="0"/>
              <a:t>2014 May 30;7(1):9.</a:t>
            </a:r>
          </a:p>
          <a:p>
            <a:r>
              <a:rPr lang="en-US" dirty="0"/>
              <a:t>Lieberman JA et al. Diagnostic Challenges in Anaphylaxis. </a:t>
            </a:r>
            <a:r>
              <a:rPr lang="en-US" i="1" dirty="0"/>
              <a:t>J Allergy </a:t>
            </a:r>
            <a:r>
              <a:rPr lang="en-US" i="1" dirty="0" err="1"/>
              <a:t>Clin</a:t>
            </a:r>
            <a:r>
              <a:rPr lang="en-US" i="1" dirty="0"/>
              <a:t> Immunol </a:t>
            </a:r>
            <a:r>
              <a:rPr lang="en-US" i="1" dirty="0" err="1"/>
              <a:t>Pract</a:t>
            </a:r>
            <a:r>
              <a:rPr lang="en-US" i="1" dirty="0"/>
              <a:t>. </a:t>
            </a:r>
            <a:r>
              <a:rPr lang="en-US" dirty="0"/>
              <a:t>2020 Apr;8(4):1177-84.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3811E5-DB56-2141-9E34-7EA4463BC57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76492" y="1107566"/>
            <a:ext cx="2743200" cy="3244478"/>
          </a:xfrm>
        </p:spPr>
        <p:txBody>
          <a:bodyPr lIns="137160" tIns="137160" rIns="137160" bIns="137160">
            <a:spAutoFit/>
          </a:bodyPr>
          <a:lstStyle/>
          <a:p>
            <a:pPr marL="0" indent="0">
              <a:spcAft>
                <a:spcPts val="450"/>
              </a:spcAft>
              <a:buNone/>
            </a:pPr>
            <a:r>
              <a:rPr lang="en-US" b="1" kern="0" dirty="0">
                <a:solidFill>
                  <a:schemeClr val="accent5"/>
                </a:solidFill>
              </a:rPr>
              <a:t>How</a:t>
            </a:r>
            <a:endParaRPr lang="en-US" sz="1200" b="1" kern="0" dirty="0">
              <a:solidFill>
                <a:schemeClr val="accent5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400" kern="0" dirty="0"/>
              <a:t>Baseline </a:t>
            </a:r>
            <a:r>
              <a:rPr lang="en-US" sz="1400" kern="0" dirty="0" err="1"/>
              <a:t>tryptase</a:t>
            </a:r>
            <a:r>
              <a:rPr lang="en-US" sz="1400" kern="0" dirty="0"/>
              <a:t> </a:t>
            </a:r>
          </a:p>
          <a:p>
            <a:pPr lvl="1">
              <a:spcAft>
                <a:spcPts val="450"/>
              </a:spcAft>
            </a:pPr>
            <a:r>
              <a:rPr lang="en-US" sz="1200" kern="0" dirty="0"/>
              <a:t>Can be established any time (before or after) outside an acute reaction period</a:t>
            </a:r>
          </a:p>
          <a:p>
            <a:pPr>
              <a:spcAft>
                <a:spcPts val="450"/>
              </a:spcAft>
            </a:pPr>
            <a:r>
              <a:rPr lang="en-US" sz="1400" kern="0" dirty="0"/>
              <a:t>Transient increase</a:t>
            </a:r>
          </a:p>
          <a:p>
            <a:pPr lvl="1">
              <a:spcAft>
                <a:spcPts val="450"/>
              </a:spcAft>
            </a:pPr>
            <a:r>
              <a:rPr lang="en-US" sz="1200" b="1" kern="0" dirty="0"/>
              <a:t>Sample 1 (peak level):</a:t>
            </a:r>
            <a:r>
              <a:rPr lang="en-US" sz="1200" kern="0" dirty="0"/>
              <a:t> a soon as possible after the reaction (15 minutes to 3 hours)</a:t>
            </a:r>
          </a:p>
          <a:p>
            <a:pPr lvl="1">
              <a:spcAft>
                <a:spcPts val="450"/>
              </a:spcAft>
            </a:pPr>
            <a:r>
              <a:rPr lang="en-US" sz="1200" b="1" kern="0" dirty="0"/>
              <a:t>Sample 2 (baseline level): </a:t>
            </a:r>
            <a:r>
              <a:rPr lang="en-US" sz="1200" kern="0" dirty="0"/>
              <a:t>after complete resolution of all clinical symptoms (approx. 24 to 48 hours, or later)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177FBD-8FB9-2147-8E86-31B0C0F8458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04762" y="1107566"/>
            <a:ext cx="2743200" cy="3244478"/>
          </a:xfrm>
        </p:spPr>
        <p:txBody>
          <a:bodyPr vert="horz" wrap="square" lIns="137160" tIns="137160" rIns="137160" bIns="137160" numCol="1" anchor="t" anchorCtr="0" compatLnSpc="1">
            <a:prstTxWarp prst="textNoShape">
              <a:avLst/>
            </a:prstTxWarp>
          </a:bodyPr>
          <a:lstStyle/>
          <a:p>
            <a:pPr marL="0" indent="0">
              <a:spcAft>
                <a:spcPts val="450"/>
              </a:spcAft>
              <a:buNone/>
            </a:pPr>
            <a:r>
              <a:rPr lang="en-US" b="1" kern="0" dirty="0">
                <a:solidFill>
                  <a:schemeClr val="accent5"/>
                </a:solidFill>
              </a:rPr>
              <a:t>Why</a:t>
            </a:r>
          </a:p>
          <a:p>
            <a:r>
              <a:rPr lang="en-US" sz="1400" kern="0" dirty="0"/>
              <a:t>Tryptase measurement should be considered together with a thorough case history and relevant specific IgE antibody tests help to identify the underlying cause of the reaction. Importantly, this can help avoid a potentially life-threatening exposure to the offending substance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C5A56FF-A263-BB48-A813-128A28D6770D}"/>
              </a:ext>
            </a:extLst>
          </p:cNvPr>
          <p:cNvSpPr/>
          <p:nvPr/>
        </p:nvSpPr>
        <p:spPr bwMode="auto">
          <a:xfrm>
            <a:off x="213912" y="1065213"/>
            <a:ext cx="2743200" cy="4235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FBE827C-2BA4-5F4C-993B-40AC5957268D}"/>
              </a:ext>
            </a:extLst>
          </p:cNvPr>
          <p:cNvSpPr/>
          <p:nvPr/>
        </p:nvSpPr>
        <p:spPr bwMode="auto">
          <a:xfrm>
            <a:off x="6176492" y="1065213"/>
            <a:ext cx="2743200" cy="42353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4AE9CF1-2EDE-0D46-A0EC-FDF30CA8ACC3}"/>
              </a:ext>
            </a:extLst>
          </p:cNvPr>
          <p:cNvSpPr/>
          <p:nvPr/>
        </p:nvSpPr>
        <p:spPr bwMode="auto">
          <a:xfrm>
            <a:off x="3204762" y="1065213"/>
            <a:ext cx="2743200" cy="4235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7" name="Content Placeholder 23">
            <a:extLst>
              <a:ext uri="{FF2B5EF4-FFF2-40B4-BE49-F238E27FC236}">
                <a16:creationId xmlns:a16="http://schemas.microsoft.com/office/drawing/2014/main" id="{02452D13-FE3A-274F-88A8-F2BACC25D4DA}"/>
              </a:ext>
            </a:extLst>
          </p:cNvPr>
          <p:cNvSpPr txBox="1">
            <a:spLocks/>
          </p:cNvSpPr>
          <p:nvPr/>
        </p:nvSpPr>
        <p:spPr>
          <a:xfrm>
            <a:off x="578204" y="4539539"/>
            <a:ext cx="8492833" cy="203573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0" indent="0">
              <a:buNone/>
            </a:pPr>
            <a:r>
              <a:rPr lang="en-US" sz="1100" b="1" kern="0" dirty="0">
                <a:solidFill>
                  <a:schemeClr val="accent5"/>
                </a:solidFill>
              </a:rPr>
              <a:t>Note: </a:t>
            </a:r>
            <a:r>
              <a:rPr lang="en-US" sz="1100" kern="0" dirty="0"/>
              <a:t>The importance of measuring the transient increase of </a:t>
            </a:r>
            <a:r>
              <a:rPr lang="en-US" sz="1100" kern="0" dirty="0" err="1"/>
              <a:t>tryptase</a:t>
            </a:r>
            <a:r>
              <a:rPr lang="en-US" sz="1100" kern="0" dirty="0"/>
              <a:t> in case of severe reactions during anesthesia and surgery is </a:t>
            </a:r>
            <a:br>
              <a:rPr lang="en-US" sz="1100" kern="0" dirty="0"/>
            </a:br>
            <a:r>
              <a:rPr lang="en-US" sz="1100" kern="0" dirty="0"/>
              <a:t>well established</a:t>
            </a:r>
            <a:r>
              <a:rPr lang="en-US" sz="1100" kern="0" baseline="30000" dirty="0"/>
              <a:t>1-5</a:t>
            </a:r>
            <a:endParaRPr lang="en-US" sz="1100" kern="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7BB6288-0719-A443-8F26-8DA8BA61F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030" y="4422945"/>
            <a:ext cx="406669" cy="4066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C63746A-E81E-BC49-8A1F-B3A96F3871E3}"/>
              </a:ext>
            </a:extLst>
          </p:cNvPr>
          <p:cNvSpPr/>
          <p:nvPr/>
        </p:nvSpPr>
        <p:spPr>
          <a:xfrm>
            <a:off x="1" y="4814287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</a:rPr>
              <a:t>Serum </a:t>
            </a:r>
            <a:r>
              <a:rPr lang="en-US" sz="2000" b="1" dirty="0" err="1">
                <a:solidFill>
                  <a:schemeClr val="accent4"/>
                </a:solidFill>
              </a:rPr>
              <a:t>tryptase</a:t>
            </a:r>
            <a:r>
              <a:rPr lang="en-US" sz="2000" b="1" dirty="0">
                <a:solidFill>
                  <a:schemeClr val="accent4"/>
                </a:solidFill>
              </a:rPr>
              <a:t> is the most commonly ordered diagnostic test </a:t>
            </a:r>
            <a:br>
              <a:rPr lang="en-US" sz="2000" b="1" dirty="0">
                <a:solidFill>
                  <a:schemeClr val="accent4"/>
                </a:solidFill>
              </a:rPr>
            </a:br>
            <a:r>
              <a:rPr lang="en-US" sz="2000" b="1" dirty="0">
                <a:solidFill>
                  <a:schemeClr val="accent4"/>
                </a:solidFill>
              </a:rPr>
              <a:t>when evaluating anaphylaxis</a:t>
            </a:r>
            <a:r>
              <a:rPr lang="en-US" sz="2000" b="1" baseline="30000" dirty="0">
                <a:solidFill>
                  <a:schemeClr val="accent4"/>
                </a:solidFill>
              </a:rPr>
              <a:t>6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235821754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65AB03-071A-4041-B401-07CC113F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33400"/>
          </a:xfrm>
        </p:spPr>
        <p:txBody>
          <a:bodyPr vert="horz" wrap="square" lIns="274320" tIns="45716" rIns="4572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When should you consider an evaluation of tryptase levels?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C56F0E-FD65-6C49-B6B5-050272F36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912" y="1107566"/>
            <a:ext cx="2743200" cy="3244478"/>
          </a:xfrm>
        </p:spPr>
        <p:txBody>
          <a:bodyPr lIns="137160" tIns="137160" rIns="137160" bIns="137160"/>
          <a:lstStyle/>
          <a:p>
            <a:pPr marL="0" indent="0">
              <a:spcAft>
                <a:spcPts val="450"/>
              </a:spcAft>
              <a:buNone/>
            </a:pPr>
            <a:r>
              <a:rPr lang="en-US" b="1" kern="0" dirty="0">
                <a:solidFill>
                  <a:schemeClr val="accent5"/>
                </a:solidFill>
              </a:rPr>
              <a:t>Who</a:t>
            </a:r>
          </a:p>
          <a:p>
            <a:pPr>
              <a:spcAft>
                <a:spcPts val="450"/>
              </a:spcAft>
            </a:pPr>
            <a:r>
              <a:rPr lang="en-US" sz="1400" kern="0" dirty="0"/>
              <a:t>Patients who have had a severe reaction during surgery</a:t>
            </a:r>
          </a:p>
          <a:p>
            <a:pPr>
              <a:spcAft>
                <a:spcPts val="450"/>
              </a:spcAft>
            </a:pPr>
            <a:r>
              <a:rPr lang="en-US" sz="1400" kern="0" dirty="0"/>
              <a:t>Patients with possible allergic reactions to drugs should be candidates for investigation and mapping of their individual tryptase levels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3811E5-DB56-2141-9E34-7EA4463BC57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76492" y="1107566"/>
            <a:ext cx="2743200" cy="3244478"/>
          </a:xfrm>
        </p:spPr>
        <p:txBody>
          <a:bodyPr lIns="137160" tIns="137160" rIns="137160" bIns="137160">
            <a:spAutoFit/>
          </a:bodyPr>
          <a:lstStyle/>
          <a:p>
            <a:pPr marL="0" indent="0">
              <a:spcAft>
                <a:spcPts val="450"/>
              </a:spcAft>
              <a:buNone/>
            </a:pPr>
            <a:r>
              <a:rPr lang="en-US" b="1" kern="0" dirty="0">
                <a:solidFill>
                  <a:schemeClr val="accent5"/>
                </a:solidFill>
              </a:rPr>
              <a:t>How</a:t>
            </a:r>
            <a:endParaRPr lang="en-US" sz="1200" b="1" kern="0" dirty="0">
              <a:solidFill>
                <a:schemeClr val="accent5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400" kern="0" dirty="0"/>
              <a:t>Baseline tryptase </a:t>
            </a:r>
          </a:p>
          <a:p>
            <a:pPr lvl="1">
              <a:spcAft>
                <a:spcPts val="450"/>
              </a:spcAft>
            </a:pPr>
            <a:r>
              <a:rPr lang="en-US" sz="1200" kern="0" dirty="0"/>
              <a:t>Can be established any time (before or after) outside an acute reaction period</a:t>
            </a:r>
          </a:p>
          <a:p>
            <a:pPr>
              <a:spcAft>
                <a:spcPts val="450"/>
              </a:spcAft>
            </a:pPr>
            <a:r>
              <a:rPr lang="en-US" sz="1400" kern="0" dirty="0"/>
              <a:t>Transient increase</a:t>
            </a:r>
          </a:p>
          <a:p>
            <a:pPr lvl="1">
              <a:spcAft>
                <a:spcPts val="450"/>
              </a:spcAft>
            </a:pPr>
            <a:r>
              <a:rPr lang="en-US" sz="1200" b="1" kern="0" dirty="0"/>
              <a:t>Sample 1 (peak level):</a:t>
            </a:r>
            <a:r>
              <a:rPr lang="en-US" sz="1200" kern="0" dirty="0"/>
              <a:t> a soon as possible after the reaction (15 minutes to 3 hours)</a:t>
            </a:r>
          </a:p>
          <a:p>
            <a:pPr lvl="1">
              <a:spcAft>
                <a:spcPts val="450"/>
              </a:spcAft>
            </a:pPr>
            <a:r>
              <a:rPr lang="en-US" sz="1200" b="1" kern="0" dirty="0"/>
              <a:t>Sample 2 (baseline level): </a:t>
            </a:r>
            <a:r>
              <a:rPr lang="en-US" sz="1200" kern="0" dirty="0"/>
              <a:t>after complete resolution of all clinical symptoms (approx. 24 to 48 hours, or later)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177FBD-8FB9-2147-8E86-31B0C0F8458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04762" y="1107566"/>
            <a:ext cx="2743200" cy="3244478"/>
          </a:xfrm>
        </p:spPr>
        <p:txBody>
          <a:bodyPr vert="horz" wrap="square" lIns="137160" tIns="137160" rIns="137160" bIns="137160" numCol="1" anchor="t" anchorCtr="0" compatLnSpc="1">
            <a:prstTxWarp prst="textNoShape">
              <a:avLst/>
            </a:prstTxWarp>
          </a:bodyPr>
          <a:lstStyle/>
          <a:p>
            <a:pPr marL="0" indent="0">
              <a:spcAft>
                <a:spcPts val="450"/>
              </a:spcAft>
              <a:buNone/>
            </a:pPr>
            <a:r>
              <a:rPr lang="en-US" b="1" kern="0" dirty="0">
                <a:solidFill>
                  <a:schemeClr val="accent5"/>
                </a:solidFill>
              </a:rPr>
              <a:t>Why</a:t>
            </a:r>
          </a:p>
          <a:p>
            <a:r>
              <a:rPr lang="en-US" sz="1400" kern="0" dirty="0"/>
              <a:t>Tryptase measurement should be considered together with a thorough case history and relevant specific IgE antibody tests help to identify the underlying cause of the reaction. Importantly, this can help avoid a potentially life-threatening exposure to the offending substance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C5A56FF-A263-BB48-A813-128A28D6770D}"/>
              </a:ext>
            </a:extLst>
          </p:cNvPr>
          <p:cNvSpPr/>
          <p:nvPr/>
        </p:nvSpPr>
        <p:spPr bwMode="auto">
          <a:xfrm>
            <a:off x="213912" y="1065213"/>
            <a:ext cx="2743200" cy="4235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FBE827C-2BA4-5F4C-993B-40AC5957268D}"/>
              </a:ext>
            </a:extLst>
          </p:cNvPr>
          <p:cNvSpPr/>
          <p:nvPr/>
        </p:nvSpPr>
        <p:spPr bwMode="auto">
          <a:xfrm>
            <a:off x="6176492" y="1065213"/>
            <a:ext cx="2743200" cy="42353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4AE9CF1-2EDE-0D46-A0EC-FDF30CA8ACC3}"/>
              </a:ext>
            </a:extLst>
          </p:cNvPr>
          <p:cNvSpPr/>
          <p:nvPr/>
        </p:nvSpPr>
        <p:spPr bwMode="auto">
          <a:xfrm>
            <a:off x="3204762" y="1065213"/>
            <a:ext cx="2743200" cy="4235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7" name="Content Placeholder 23">
            <a:extLst>
              <a:ext uri="{FF2B5EF4-FFF2-40B4-BE49-F238E27FC236}">
                <a16:creationId xmlns:a16="http://schemas.microsoft.com/office/drawing/2014/main" id="{02452D13-FE3A-274F-88A8-F2BACC25D4DA}"/>
              </a:ext>
            </a:extLst>
          </p:cNvPr>
          <p:cNvSpPr txBox="1">
            <a:spLocks/>
          </p:cNvSpPr>
          <p:nvPr/>
        </p:nvSpPr>
        <p:spPr>
          <a:xfrm>
            <a:off x="578204" y="4539539"/>
            <a:ext cx="8492833" cy="203573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55759"/>
                </a:solidFill>
                <a:effectLst/>
                <a:uLnTx/>
                <a:uFillTx/>
                <a:latin typeface="Arial"/>
                <a:ea typeface="ＭＳ Ｐゴシック" pitchFamily="-60" charset="-128"/>
              </a:rPr>
              <a:t>Note: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0" charset="-128"/>
              </a:rPr>
              <a:t>The importance of measuring the transient increase of tryptase in case of severe reactions during anesthesia and surgery is 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0" charset="-128"/>
              </a:rPr>
            </a:b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0" charset="-128"/>
              </a:rPr>
              <a:t>well established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7BB6288-0719-A443-8F26-8DA8BA61F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030" y="4422945"/>
            <a:ext cx="406669" cy="4066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C63746A-E81E-BC49-8A1F-B3A96F3871E3}"/>
              </a:ext>
            </a:extLst>
          </p:cNvPr>
          <p:cNvSpPr/>
          <p:nvPr/>
        </p:nvSpPr>
        <p:spPr>
          <a:xfrm>
            <a:off x="1" y="4814287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E31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Serum tryptase is the most ordered diagnostic test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E31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E31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evaluating anaphylaxis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9819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50729-Corp-4x3">
  <a:themeElements>
    <a:clrScheme name="2015-CorpColor-PPT">
      <a:dk1>
        <a:srgbClr val="000000"/>
      </a:dk1>
      <a:lt1>
        <a:srgbClr val="FFFFFF"/>
      </a:lt1>
      <a:dk2>
        <a:srgbClr val="262262"/>
      </a:dk2>
      <a:lt2>
        <a:srgbClr val="B6B8BA"/>
      </a:lt2>
      <a:accent1>
        <a:srgbClr val="2583D1"/>
      </a:accent1>
      <a:accent2>
        <a:srgbClr val="32642B"/>
      </a:accent2>
      <a:accent3>
        <a:srgbClr val="00548B"/>
      </a:accent3>
      <a:accent4>
        <a:srgbClr val="EE3134"/>
      </a:accent4>
      <a:accent5>
        <a:srgbClr val="555759"/>
      </a:accent5>
      <a:accent6>
        <a:srgbClr val="EBB220"/>
      </a:accent6>
      <a:hlink>
        <a:srgbClr val="00B0F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>
            <a:lumMod val="60000"/>
            <a:lumOff val="4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smtClean="0">
            <a:latin typeface="Arial" pitchFamily="1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24" charset="0"/>
          </a:defRPr>
        </a:defPPr>
      </a:lstStyle>
    </a:lnDef>
  </a:objectDefaults>
  <a:extraClrSchemeLst/>
  <a:custClrLst>
    <a:custClr name="Red 187">
      <a:srgbClr val="AD1E2D"/>
    </a:custClr>
    <a:custClr name="Orange 716">
      <a:srgbClr val="ED7700"/>
    </a:custClr>
    <a:custClr name="716 Light">
      <a:srgbClr val="EA9F54"/>
    </a:custClr>
    <a:custClr name="Green 390">
      <a:srgbClr val="7FBA00"/>
    </a:custClr>
    <a:custClr name="BlueGreen 7476">
      <a:srgbClr val="065056"/>
    </a:custClr>
    <a:custClr name="7476 Light">
      <a:srgbClr val="09757D"/>
    </a:custClr>
    <a:custClr name="629 Dark">
      <a:srgbClr val="3A9CB0"/>
    </a:custClr>
    <a:custClr name="Blue 284">
      <a:srgbClr val="6DABE4"/>
    </a:custClr>
    <a:custClr name="Purple 272">
      <a:srgbClr val="7474C1"/>
    </a:custClr>
    <a:custClr name="Purple 269">
      <a:srgbClr val="522D6D"/>
    </a:custClr>
  </a:custClrLst>
  <a:extLst>
    <a:ext uri="{05A4C25C-085E-4340-85A3-A5531E510DB2}">
      <thm15:themeFamily xmlns:thm15="http://schemas.microsoft.com/office/thememl/2012/main" name="ThermoFisher_Template_External_4x3.potx" id="{A5D86448-7C6F-4019-BEDC-3812D5419FB0}" vid="{CD06538E-1283-468C-9738-A62D266BC3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6710A1C5971D4794BEDF34DC4B7DA5" ma:contentTypeVersion="18" ma:contentTypeDescription="Create a new document." ma:contentTypeScope="" ma:versionID="8aca7b3470d7b223eb24c78c14008429">
  <xsd:schema xmlns:xsd="http://www.w3.org/2001/XMLSchema" xmlns:xs="http://www.w3.org/2001/XMLSchema" xmlns:p="http://schemas.microsoft.com/office/2006/metadata/properties" xmlns:ns2="41f84f81-dccd-4544-b6b3-edb458b605a7" xmlns:ns3="8f81c395-d34f-4466-9483-36bd0de54bd1" targetNamespace="http://schemas.microsoft.com/office/2006/metadata/properties" ma:root="true" ma:fieldsID="16b87f4b58695017f41a5d600ab8acbb" ns2:_="" ns3:_="">
    <xsd:import namespace="41f84f81-dccd-4544-b6b3-edb458b605a7"/>
    <xsd:import namespace="8f81c395-d34f-4466-9483-36bd0de54bd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f84f81-dccd-4544-b6b3-edb458b605a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fac6028-e3a7-4ed4-88fa-fafb288e28c5}" ma:internalName="TaxCatchAll" ma:showField="CatchAllData" ma:web="41f84f81-dccd-4544-b6b3-edb458b605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1c395-d34f-4466-9483-36bd0de54b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80578ae-d451-4ebd-9108-0b7cbcff5b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TaxCatchAll xmlns="41f84f81-dccd-4544-b6b3-edb458b605a7" xsi:nil="true"/>
    <lcf76f155ced4ddcb4097134ff3c332f xmlns="8f81c395-d34f-4466-9483-36bd0de54bd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E77EA0A-FA71-4FB6-891C-E6D6BC3B42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882E68-2FCB-4454-A4F8-5076AD7C64D5}"/>
</file>

<file path=customXml/itemProps3.xml><?xml version="1.0" encoding="utf-8"?>
<ds:datastoreItem xmlns:ds="http://schemas.openxmlformats.org/officeDocument/2006/customXml" ds:itemID="{8B223BE4-9B1A-4E87-839D-9C117E23FED1}">
  <ds:schemaRefs>
    <ds:schemaRef ds:uri="69171e81-2b7d-4863-9bee-dedf31e3019c"/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9ddd4283-f6b6-4e8f-b47f-1478a5f25fd6"/>
    <ds:schemaRef ds:uri="http://schemas.microsoft.com/office/2006/metadata/properties"/>
    <ds:schemaRef ds:uri="35ef0b38-22f0-4549-b70b-bbb476cc941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3282</TotalTime>
  <Words>4000</Words>
  <Application>Microsoft Office PowerPoint</Application>
  <PresentationFormat>On-screen Show (4:3)</PresentationFormat>
  <Paragraphs>262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Symbol</vt:lpstr>
      <vt:lpstr>150729-Corp-4x3</vt:lpstr>
      <vt:lpstr>Tryptase, a useful biomarker to help understand severe reactions Severe reactions to drugs during surgery</vt:lpstr>
      <vt:lpstr>Was it drug induced anaphylaxis?</vt:lpstr>
      <vt:lpstr>How can a tryptase test help explain the reaction? </vt:lpstr>
      <vt:lpstr>Tryptase (what and when)</vt:lpstr>
      <vt:lpstr>Agents known to trigger mast cell degranulation</vt:lpstr>
      <vt:lpstr>When can you expect transiently increased tryptase levels?</vt:lpstr>
      <vt:lpstr>Tryptase – as a diagnostic criterion in systemic mastocytosis</vt:lpstr>
      <vt:lpstr>When should you consider an evaluation of tryptase levels?</vt:lpstr>
      <vt:lpstr>When should you consider an evaluation of tryptase levels?</vt:lpstr>
      <vt:lpstr>A proposed test algorithm</vt:lpstr>
      <vt:lpstr>What is tryptase? </vt:lpstr>
      <vt:lpstr>ImmunoCAPTM Tryptase test</vt:lpstr>
      <vt:lpstr>ImmunoCAPTM Tryptase test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Tryptase, a clinical marker to help understand severe reactions</dc:title>
  <dc:creator>Microsoft Office User</dc:creator>
  <cp:lastModifiedBy>Jason McLaughlan</cp:lastModifiedBy>
  <cp:revision>156</cp:revision>
  <cp:lastPrinted>2020-06-18T20:51:25Z</cp:lastPrinted>
  <dcterms:created xsi:type="dcterms:W3CDTF">2020-06-17T15:26:33Z</dcterms:created>
  <dcterms:modified xsi:type="dcterms:W3CDTF">2024-10-03T00:58:36Z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0x010100886710A1C5971D4794BEDF34DC4B7DA5</vt:lpwstr>
  </property>
  <property fmtid="{D5CDD505-2E9C-101B-9397-08002B2CF9AE}" pid="3" name="MediaServiceImageTags">
    <vt:lpwstr/>
  </property>
</Properties>
</file>